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8"/>
  </p:notesMasterIdLst>
  <p:sldIdLst>
    <p:sldId id="409" r:id="rId2"/>
    <p:sldId id="639" r:id="rId3"/>
    <p:sldId id="257" r:id="rId4"/>
    <p:sldId id="635" r:id="rId5"/>
    <p:sldId id="589" r:id="rId6"/>
    <p:sldId id="590" r:id="rId7"/>
    <p:sldId id="599" r:id="rId8"/>
    <p:sldId id="636" r:id="rId9"/>
    <p:sldId id="600" r:id="rId10"/>
    <p:sldId id="601" r:id="rId11"/>
    <p:sldId id="637" r:id="rId12"/>
    <p:sldId id="603" r:id="rId13"/>
    <p:sldId id="604" r:id="rId14"/>
    <p:sldId id="605" r:id="rId15"/>
    <p:sldId id="606" r:id="rId16"/>
    <p:sldId id="608" r:id="rId17"/>
    <p:sldId id="610" r:id="rId18"/>
    <p:sldId id="586" r:id="rId19"/>
    <p:sldId id="611" r:id="rId20"/>
    <p:sldId id="612" r:id="rId21"/>
    <p:sldId id="613" r:id="rId22"/>
    <p:sldId id="614" r:id="rId23"/>
    <p:sldId id="638" r:id="rId24"/>
    <p:sldId id="587" r:id="rId25"/>
    <p:sldId id="594" r:id="rId26"/>
    <p:sldId id="616" r:id="rId27"/>
    <p:sldId id="640" r:id="rId28"/>
    <p:sldId id="617" r:id="rId29"/>
    <p:sldId id="622" r:id="rId30"/>
    <p:sldId id="623" r:id="rId31"/>
    <p:sldId id="625" r:id="rId32"/>
    <p:sldId id="588" r:id="rId33"/>
    <p:sldId id="596" r:id="rId34"/>
    <p:sldId id="597" r:id="rId35"/>
    <p:sldId id="598" r:id="rId36"/>
    <p:sldId id="632" r:id="rId37"/>
    <p:sldId id="633" r:id="rId38"/>
    <p:sldId id="641" r:id="rId39"/>
    <p:sldId id="642" r:id="rId40"/>
    <p:sldId id="643" r:id="rId41"/>
    <p:sldId id="646" r:id="rId42"/>
    <p:sldId id="644" r:id="rId43"/>
    <p:sldId id="645" r:id="rId44"/>
    <p:sldId id="647" r:id="rId45"/>
    <p:sldId id="648" r:id="rId46"/>
    <p:sldId id="649" r:id="rId47"/>
    <p:sldId id="650" r:id="rId48"/>
    <p:sldId id="652" r:id="rId49"/>
    <p:sldId id="653" r:id="rId50"/>
    <p:sldId id="654" r:id="rId51"/>
    <p:sldId id="483" r:id="rId52"/>
    <p:sldId id="655" r:id="rId53"/>
    <p:sldId id="656" r:id="rId54"/>
    <p:sldId id="287" r:id="rId55"/>
    <p:sldId id="284" r:id="rId56"/>
    <p:sldId id="288" r:id="rId5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240"/>
    <a:srgbClr val="009BAF"/>
    <a:srgbClr val="FCD4D9"/>
    <a:srgbClr val="FBBBC3"/>
    <a:srgbClr val="D85C90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68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67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customschemas.google.com/relationships/presentationmetadata" Target="meta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770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92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4916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Django – Modelos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Nicol</a:t>
            </a:r>
            <a:r>
              <a:rPr lang="es-CO" dirty="0" err="1"/>
              <a:t>ás</a:t>
            </a:r>
            <a:r>
              <a:rPr lang="es-CO" dirty="0"/>
              <a:t>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Google Shape;44;p33">
            <a:extLst>
              <a:ext uri="{FF2B5EF4-FFF2-40B4-BE49-F238E27FC236}">
                <a16:creationId xmlns:a16="http://schemas.microsoft.com/office/drawing/2014/main" id="{E90F4725-9B97-A41E-76C6-391346D004C7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33">
            <a:extLst>
              <a:ext uri="{FF2B5EF4-FFF2-40B4-BE49-F238E27FC236}">
                <a16:creationId xmlns:a16="http://schemas.microsoft.com/office/drawing/2014/main" id="{57665F8B-941B-9CFE-0A0E-740EBE523045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>
            <a:extLst>
              <a:ext uri="{FF2B5EF4-FFF2-40B4-BE49-F238E27FC236}">
                <a16:creationId xmlns:a16="http://schemas.microsoft.com/office/drawing/2014/main" id="{F521BE68-7009-937C-F439-902E23413869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3;p33">
            <a:extLst>
              <a:ext uri="{FF2B5EF4-FFF2-40B4-BE49-F238E27FC236}">
                <a16:creationId xmlns:a16="http://schemas.microsoft.com/office/drawing/2014/main" id="{8553471C-7BAD-B669-93F9-49E77D488656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5;p33">
            <a:extLst>
              <a:ext uri="{FF2B5EF4-FFF2-40B4-BE49-F238E27FC236}">
                <a16:creationId xmlns:a16="http://schemas.microsoft.com/office/drawing/2014/main" id="{3AA0405D-2BD8-6B61-9D41-D7C7E0736372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7;p33">
            <a:extLst>
              <a:ext uri="{FF2B5EF4-FFF2-40B4-BE49-F238E27FC236}">
                <a16:creationId xmlns:a16="http://schemas.microsoft.com/office/drawing/2014/main" id="{76550B86-8486-B692-2FB1-C86119E5688B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40BB92F6-4BB5-63B7-0312-72C71A404876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7;p33">
            <a:extLst>
              <a:ext uri="{FF2B5EF4-FFF2-40B4-BE49-F238E27FC236}">
                <a16:creationId xmlns:a16="http://schemas.microsoft.com/office/drawing/2014/main" id="{03C3FB6C-3EF7-D509-564C-318A65DD8200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Google Shape;44;p33">
            <a:extLst>
              <a:ext uri="{FF2B5EF4-FFF2-40B4-BE49-F238E27FC236}">
                <a16:creationId xmlns:a16="http://schemas.microsoft.com/office/drawing/2014/main" id="{1D6E776A-2360-8287-043A-8CB6DF52A15C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33">
            <a:extLst>
              <a:ext uri="{FF2B5EF4-FFF2-40B4-BE49-F238E27FC236}">
                <a16:creationId xmlns:a16="http://schemas.microsoft.com/office/drawing/2014/main" id="{B303314A-E1C0-D32B-B853-939027E39570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>
            <a:extLst>
              <a:ext uri="{FF2B5EF4-FFF2-40B4-BE49-F238E27FC236}">
                <a16:creationId xmlns:a16="http://schemas.microsoft.com/office/drawing/2014/main" id="{5DA597B5-192D-C881-9B7F-C3CF56FB863A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3;p33">
            <a:extLst>
              <a:ext uri="{FF2B5EF4-FFF2-40B4-BE49-F238E27FC236}">
                <a16:creationId xmlns:a16="http://schemas.microsoft.com/office/drawing/2014/main" id="{2858F0B2-6565-140A-D378-9BA22BB4F785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5;p33">
            <a:extLst>
              <a:ext uri="{FF2B5EF4-FFF2-40B4-BE49-F238E27FC236}">
                <a16:creationId xmlns:a16="http://schemas.microsoft.com/office/drawing/2014/main" id="{51D9209A-8B06-A9BF-ABFF-CCABBC245AFE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7;p33">
            <a:extLst>
              <a:ext uri="{FF2B5EF4-FFF2-40B4-BE49-F238E27FC236}">
                <a16:creationId xmlns:a16="http://schemas.microsoft.com/office/drawing/2014/main" id="{E9ACD1C1-5187-CE82-D042-118402B8A6CF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7367F5AB-6EDA-6FC9-393D-3BF7E9B06211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7;p33">
            <a:extLst>
              <a:ext uri="{FF2B5EF4-FFF2-40B4-BE49-F238E27FC236}">
                <a16:creationId xmlns:a16="http://schemas.microsoft.com/office/drawing/2014/main" id="{A623E265-4254-3606-8176-C1132B856AE4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33D3F32A-C25F-BAC5-7434-92DFCA28D038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826A27DB-50C0-FF63-6213-CBFD968B3BD9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464D6550-3F4D-ED27-4B80-7A5F0C28C8B5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4900346C-81C8-9309-BB49-AC74A560E91A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F7202863-CF5C-46BA-F704-967DC8988795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3F2BE1D7-7D98-4896-8DE0-F97074A4EB00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74BAB066-7C20-579D-5BAF-9E2F5B3D86FE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DDF1CFB1-2EB3-083C-6AB3-835D5E52E6CA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jango-model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5894C99-0BB1-D7F2-1C6F-DA5E342F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3CE55-AA7E-0AB7-E005-882AD27E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Lazy</a:t>
            </a:r>
            <a:r>
              <a:rPr lang="es-CO" dirty="0"/>
              <a:t> vs </a:t>
            </a:r>
            <a:r>
              <a:rPr lang="es-CO" dirty="0" err="1"/>
              <a:t>eager</a:t>
            </a:r>
            <a:r>
              <a:rPr lang="es-CO" dirty="0"/>
              <a:t> </a:t>
            </a:r>
            <a:r>
              <a:rPr lang="es-CO" dirty="0" err="1"/>
              <a:t>loading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0D6E56-2844-40ED-7D18-D7FF41AAD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0000" lnSpcReduction="20000"/>
          </a:bodyPr>
          <a:lstStyle/>
          <a:p>
            <a:pPr algn="just"/>
            <a:r>
              <a:rPr lang="en-US" sz="2800" dirty="0"/>
              <a:t>By default, Django loads relationships using “lazy loading.” This means when you first load a model instance, its related models will not be loaded along with it.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Rather, they’ll only be loaded if you make a separate call to pull them in; they’re “</a:t>
            </a:r>
            <a:r>
              <a:rPr lang="en-US" sz="2800" b="1" dirty="0"/>
              <a:t>lazy</a:t>
            </a:r>
            <a:r>
              <a:rPr lang="en-US" sz="2800" dirty="0"/>
              <a:t>” and don’t do any work until called upon.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This can become a problem if you’re iterating over a list of model instances and each has a related item (or items) that you’re working on.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The problem with lazy loading is that it can introduce significant database load (the N+1 problem).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If you are loading a model instance and you know you’ll be working with its relationships, you can instead choose to “</a:t>
            </a:r>
            <a:r>
              <a:rPr lang="en-US" sz="2800" b="1" dirty="0"/>
              <a:t>eager-load</a:t>
            </a:r>
            <a:r>
              <a:rPr lang="en-US" sz="2800" dirty="0"/>
              <a:t>” one or many of its sets of related items.</a:t>
            </a:r>
            <a:endParaRPr lang="es-CO" sz="2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50B25C-5BA9-5EBD-BD4D-A27F470BC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98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3CE55-AA7E-0AB7-E005-882AD27E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Lazy</a:t>
            </a:r>
            <a:r>
              <a:rPr lang="es-CO" dirty="0"/>
              <a:t> vs </a:t>
            </a:r>
            <a:r>
              <a:rPr lang="es-CO" dirty="0" err="1"/>
              <a:t>eager</a:t>
            </a:r>
            <a:r>
              <a:rPr lang="es-CO" dirty="0"/>
              <a:t> </a:t>
            </a:r>
            <a:r>
              <a:rPr lang="es-CO" dirty="0" err="1"/>
              <a:t>loading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50B25C-5BA9-5EBD-BD4D-A27F470BC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0102DC6E-E5E6-A179-8DE8-2E374E99B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1" t="16644" r="8959" b="21671"/>
          <a:stretch/>
        </p:blipFill>
        <p:spPr>
          <a:xfrm>
            <a:off x="1643269" y="1297036"/>
            <a:ext cx="6400800" cy="18772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E26CF97-CBEA-DB38-A191-34C587A676D7}"/>
              </a:ext>
            </a:extLst>
          </p:cNvPr>
          <p:cNvSpPr/>
          <p:nvPr/>
        </p:nvSpPr>
        <p:spPr>
          <a:xfrm>
            <a:off x="2076994" y="3683728"/>
            <a:ext cx="1699876" cy="54044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Lazy</a:t>
            </a:r>
            <a:r>
              <a:rPr lang="es-CO" b="1" dirty="0"/>
              <a:t> </a:t>
            </a:r>
            <a:r>
              <a:rPr lang="es-CO" b="1" dirty="0" err="1"/>
              <a:t>Loading</a:t>
            </a:r>
            <a:endParaRPr lang="es-CO" dirty="0"/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A2C1644-7980-5560-E742-AF473666F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9" t="15563" r="8804" b="20621"/>
          <a:stretch/>
        </p:blipFill>
        <p:spPr>
          <a:xfrm>
            <a:off x="1497465" y="4298020"/>
            <a:ext cx="5776418" cy="223940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07BB0EE-4DD6-CA91-FB95-BEDAE2E078F7}"/>
              </a:ext>
            </a:extLst>
          </p:cNvPr>
          <p:cNvSpPr/>
          <p:nvPr/>
        </p:nvSpPr>
        <p:spPr>
          <a:xfrm>
            <a:off x="7565194" y="3413504"/>
            <a:ext cx="1699876" cy="54044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Eager</a:t>
            </a:r>
            <a:r>
              <a:rPr lang="es-CO" b="1" dirty="0"/>
              <a:t> </a:t>
            </a:r>
            <a:r>
              <a:rPr lang="es-CO" b="1" dirty="0" err="1"/>
              <a:t>Loading</a:t>
            </a:r>
            <a:endParaRPr lang="es-CO" dirty="0"/>
          </a:p>
        </p:txBody>
      </p:sp>
      <p:pic>
        <p:nvPicPr>
          <p:cNvPr id="15" name="Imagen 1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2DDC90C-F3E3-56D2-341A-F693A73A3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77" t="14106" r="15805" b="23478"/>
          <a:stretch/>
        </p:blipFill>
        <p:spPr>
          <a:xfrm>
            <a:off x="7285429" y="4174223"/>
            <a:ext cx="4911399" cy="251791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8D7EE732-826C-FA8C-4962-FE991E0EB986}"/>
              </a:ext>
            </a:extLst>
          </p:cNvPr>
          <p:cNvSpPr/>
          <p:nvPr/>
        </p:nvSpPr>
        <p:spPr>
          <a:xfrm>
            <a:off x="10014350" y="2608367"/>
            <a:ext cx="1699876" cy="5659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One-to-One</a:t>
            </a:r>
            <a:r>
              <a:rPr lang="es-CO" b="1" dirty="0"/>
              <a:t> </a:t>
            </a:r>
            <a:r>
              <a:rPr lang="es-CO" b="1" dirty="0" err="1"/>
              <a:t>Relationships</a:t>
            </a:r>
            <a:endParaRPr lang="es-CO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1FFE9EA-3FA5-3EE1-D236-71C75276EB94}"/>
              </a:ext>
            </a:extLst>
          </p:cNvPr>
          <p:cNvCxnSpPr/>
          <p:nvPr/>
        </p:nvCxnSpPr>
        <p:spPr>
          <a:xfrm flipH="1">
            <a:off x="9700591" y="3174272"/>
            <a:ext cx="993913" cy="1662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62496B9-2EF8-4FEA-8AD1-AFAF0A29DBF5}"/>
              </a:ext>
            </a:extLst>
          </p:cNvPr>
          <p:cNvSpPr/>
          <p:nvPr/>
        </p:nvSpPr>
        <p:spPr>
          <a:xfrm>
            <a:off x="10197547" y="6126231"/>
            <a:ext cx="1699876" cy="5659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Many-to_Many</a:t>
            </a:r>
            <a:r>
              <a:rPr lang="es-CO" b="1" dirty="0"/>
              <a:t> </a:t>
            </a:r>
            <a:r>
              <a:rPr lang="es-CO" b="1" dirty="0" err="1"/>
              <a:t>Relationships</a:t>
            </a:r>
            <a:endParaRPr lang="es-CO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F80537B-1C1A-34ED-FDDE-058A03126C29}"/>
              </a:ext>
            </a:extLst>
          </p:cNvPr>
          <p:cNvCxnSpPr>
            <a:cxnSpLocks/>
          </p:cNvCxnSpPr>
          <p:nvPr/>
        </p:nvCxnSpPr>
        <p:spPr>
          <a:xfrm flipH="1" flipV="1">
            <a:off x="9741128" y="5457055"/>
            <a:ext cx="1306357" cy="65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268361"/>
            <a:ext cx="9666016" cy="4805868"/>
          </a:xfrm>
        </p:spPr>
        <p:txBody>
          <a:bodyPr/>
          <a:lstStyle/>
          <a:p>
            <a:r>
              <a:rPr lang="es-CO" i="1" dirty="0"/>
              <a:t>Implemente algún sistema que le permita ver la cantidad de “</a:t>
            </a:r>
            <a:r>
              <a:rPr lang="es-CO" i="1" dirty="0" err="1"/>
              <a:t>queries</a:t>
            </a:r>
            <a:r>
              <a:rPr lang="es-CO" i="1" dirty="0"/>
              <a:t>” que se ejecutan en cada ruta de su aplicación.</a:t>
            </a:r>
          </a:p>
          <a:p>
            <a:pPr marL="76200" indent="0" algn="just">
              <a:buNone/>
            </a:pPr>
            <a:endParaRPr lang="en-US" sz="2800" i="1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85" y="2856976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77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C45EC-AF12-BB66-B6B7-58EC1F96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– </a:t>
            </a:r>
            <a:r>
              <a:rPr lang="es-CO" dirty="0" err="1"/>
              <a:t>Databases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771AB4-3680-7553-A4BD-AD0230952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n-US" dirty="0"/>
              <a:t>Django provides a suite of tools for interacting with your application’s databases.</a:t>
            </a:r>
          </a:p>
          <a:p>
            <a:pPr algn="just" fontAlgn="base"/>
            <a:endParaRPr lang="en-US" dirty="0"/>
          </a:p>
          <a:p>
            <a:pPr algn="just" fontAlgn="base"/>
            <a:r>
              <a:rPr lang="en-US" dirty="0"/>
              <a:t>Django officially supports: </a:t>
            </a:r>
            <a:r>
              <a:rPr lang="en-US" b="1" dirty="0"/>
              <a:t>PostgreSQL, MariaDB, MySQL, Oracle, SQLite3.</a:t>
            </a:r>
          </a:p>
          <a:p>
            <a:pPr marL="76200" indent="0" algn="just" fontAlgn="base">
              <a:buNone/>
            </a:pPr>
            <a:endParaRPr lang="en-US" b="1" dirty="0"/>
          </a:p>
          <a:p>
            <a:pPr algn="just" fontAlgn="base"/>
            <a:r>
              <a:rPr lang="en-US" dirty="0"/>
              <a:t>By default, Django projects are initialized with SQLite3.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2015C2-A179-C226-6CEB-8555410E67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68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4CD1A-7B2F-A89D-3EC5-AEC7CF15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helloworld_project/settings.py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D6C796-850C-5CC7-7A7C-191E349228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5B2429-6844-04EC-352A-EEF1CBBA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14" y="1492763"/>
            <a:ext cx="6918655" cy="298146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CE3ED95-23E5-6CAE-DE69-21016D85F26B}"/>
              </a:ext>
            </a:extLst>
          </p:cNvPr>
          <p:cNvSpPr/>
          <p:nvPr/>
        </p:nvSpPr>
        <p:spPr>
          <a:xfrm>
            <a:off x="1558714" y="826419"/>
            <a:ext cx="1699876" cy="54044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Default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EC84F0D-B328-7264-F89C-AE3FA2A8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26" y="3564046"/>
            <a:ext cx="6639928" cy="32828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E996AEB-F803-40F7-EE1E-6329B1D63164}"/>
              </a:ext>
            </a:extLst>
          </p:cNvPr>
          <p:cNvSpPr/>
          <p:nvPr/>
        </p:nvSpPr>
        <p:spPr>
          <a:xfrm>
            <a:off x="9316278" y="2743200"/>
            <a:ext cx="2166946" cy="73407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Conectando PostgreSQL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22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E98E7-4327-6F0E-0901-0B51795A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Migrations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CF8E20-B508-306E-9EBB-E4E77C3B0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200" dirty="0"/>
              <a:t>Migrations are Django’s way of propagating changes you make to your models (adding a field, deleting a model, etc.) into your database schema. </a:t>
            </a:r>
          </a:p>
          <a:p>
            <a:r>
              <a:rPr lang="en-US" sz="2200" dirty="0"/>
              <a:t>They’re designed to be mostly automatic, but you’ll need to know when to make migrations, when to run them, and the common problems you might run into.</a:t>
            </a:r>
          </a:p>
          <a:p>
            <a:pPr algn="just"/>
            <a:r>
              <a:rPr lang="en-US" sz="2200" dirty="0"/>
              <a:t>A </a:t>
            </a:r>
            <a:r>
              <a:rPr lang="en-US" sz="2200" b="1" dirty="0"/>
              <a:t>migration</a:t>
            </a:r>
            <a:r>
              <a:rPr lang="en-US" sz="2200" dirty="0"/>
              <a:t> is a single file that defines two things: the modifications desired when running this </a:t>
            </a:r>
            <a:r>
              <a:rPr lang="en-US" sz="2200" b="1" dirty="0"/>
              <a:t>migration up </a:t>
            </a:r>
            <a:r>
              <a:rPr lang="en-US" sz="2200" dirty="0"/>
              <a:t>and the modifications desired when running this </a:t>
            </a:r>
            <a:r>
              <a:rPr lang="en-US" sz="2200" b="1" dirty="0"/>
              <a:t>migration down</a:t>
            </a:r>
            <a:r>
              <a:rPr lang="en-US" sz="2200" dirty="0"/>
              <a:t>.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Migrations are always run in order by number. Every migration file is named something like this: 0003_alter_comment_product.py located at </a:t>
            </a:r>
            <a:r>
              <a:rPr lang="en-US" sz="2200" b="1" dirty="0"/>
              <a:t>app/migrations</a:t>
            </a:r>
            <a:r>
              <a:rPr lang="en-US" sz="2200" dirty="0"/>
              <a:t> folder.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CBE28A-6771-2892-A363-597280D1F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763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AD2F8-6345-F019-3C12-12228251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Migrations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3E76BA-B81B-C393-DBB6-1E31A9F54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To new migrations based on the changes you have made to your models, execute the </a:t>
            </a:r>
            <a:r>
              <a:rPr lang="en-US" sz="2200" dirty="0" err="1"/>
              <a:t>makemigrations</a:t>
            </a:r>
            <a:r>
              <a:rPr lang="en-US" sz="2200" dirty="0"/>
              <a:t> python command:</a:t>
            </a:r>
          </a:p>
          <a:p>
            <a:pPr algn="just"/>
            <a:endParaRPr lang="en-US" sz="2200" dirty="0"/>
          </a:p>
          <a:p>
            <a:pPr algn="just"/>
            <a:endParaRPr lang="en-US" sz="2200" dirty="0"/>
          </a:p>
          <a:p>
            <a:r>
              <a:rPr lang="en-US" sz="2200" dirty="0"/>
              <a:t>In order to apply and </a:t>
            </a:r>
            <a:r>
              <a:rPr lang="en-US" sz="2200" dirty="0" err="1"/>
              <a:t>unapply</a:t>
            </a:r>
            <a:r>
              <a:rPr lang="en-US" sz="2200" dirty="0"/>
              <a:t> migrations, we run:</a:t>
            </a:r>
          </a:p>
          <a:p>
            <a:pPr algn="just"/>
            <a:endParaRPr lang="en-US" sz="2200" dirty="0"/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Other commands include: (</a:t>
            </a:r>
            <a:r>
              <a:rPr lang="en-US" sz="2200" dirty="0" err="1"/>
              <a:t>i</a:t>
            </a:r>
            <a:r>
              <a:rPr lang="en-US" sz="2200" dirty="0"/>
              <a:t>) </a:t>
            </a:r>
            <a:r>
              <a:rPr lang="en-US" sz="2200" dirty="0" err="1"/>
              <a:t>showmigrations</a:t>
            </a:r>
            <a:r>
              <a:rPr lang="en-US" sz="2200" dirty="0"/>
              <a:t>, (ii) </a:t>
            </a:r>
            <a:r>
              <a:rPr lang="en-US" sz="2200" dirty="0" err="1"/>
              <a:t>sqlmigrate</a:t>
            </a:r>
            <a:r>
              <a:rPr lang="en-US" sz="2200" dirty="0"/>
              <a:t>. 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F01D6E-619D-33DE-2602-91CE0F2A9D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4D76FE8-A929-3788-08E2-219510DEC275}"/>
              </a:ext>
            </a:extLst>
          </p:cNvPr>
          <p:cNvSpPr/>
          <p:nvPr/>
        </p:nvSpPr>
        <p:spPr>
          <a:xfrm>
            <a:off x="4880206" y="2348007"/>
            <a:ext cx="349121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CO" dirty="0" err="1"/>
              <a:t>python</a:t>
            </a:r>
            <a:r>
              <a:rPr lang="es-CO" dirty="0"/>
              <a:t> manage.py </a:t>
            </a:r>
            <a:r>
              <a:rPr lang="es-CO" dirty="0" err="1"/>
              <a:t>makemigrations</a:t>
            </a:r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73FA3E8-B035-6313-F3EA-30EDE4490133}"/>
              </a:ext>
            </a:extLst>
          </p:cNvPr>
          <p:cNvSpPr/>
          <p:nvPr/>
        </p:nvSpPr>
        <p:spPr>
          <a:xfrm>
            <a:off x="4603858" y="4651492"/>
            <a:ext cx="34817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CO" dirty="0" err="1"/>
              <a:t>python</a:t>
            </a:r>
            <a:r>
              <a:rPr lang="es-CO" dirty="0"/>
              <a:t> manage.py </a:t>
            </a:r>
            <a:r>
              <a:rPr lang="es-CO" dirty="0" err="1"/>
              <a:t>showmigrations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3FEA8A0-0334-814A-6089-10BB2E26A523}"/>
              </a:ext>
            </a:extLst>
          </p:cNvPr>
          <p:cNvSpPr/>
          <p:nvPr/>
        </p:nvSpPr>
        <p:spPr>
          <a:xfrm>
            <a:off x="4880206" y="3654557"/>
            <a:ext cx="27113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CO" dirty="0" err="1"/>
              <a:t>python</a:t>
            </a:r>
            <a:r>
              <a:rPr lang="es-CO" dirty="0"/>
              <a:t> manage.py </a:t>
            </a:r>
            <a:r>
              <a:rPr lang="es-CO" dirty="0" err="1"/>
              <a:t>migrate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281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609600"/>
            <a:ext cx="9666016" cy="5464629"/>
          </a:xfrm>
        </p:spPr>
        <p:txBody>
          <a:bodyPr/>
          <a:lstStyle/>
          <a:p>
            <a:pPr algn="just"/>
            <a:r>
              <a:rPr lang="es-CO" sz="2400" i="1" dirty="0"/>
              <a:t>Cada que haga una modificación a uno o varios modelos, utilice los comandos </a:t>
            </a:r>
            <a:r>
              <a:rPr lang="es-CO" sz="2400" i="1" dirty="0" err="1"/>
              <a:t>makemigrations</a:t>
            </a:r>
            <a:r>
              <a:rPr lang="es-CO" sz="2400" i="1" dirty="0"/>
              <a:t> y </a:t>
            </a:r>
            <a:r>
              <a:rPr lang="es-CO" sz="2400" i="1" dirty="0" err="1"/>
              <a:t>migrate</a:t>
            </a:r>
            <a:r>
              <a:rPr lang="es-CO" sz="2400" i="1" dirty="0"/>
              <a:t> para actualizar el modelo y la base de datos. </a:t>
            </a:r>
          </a:p>
          <a:p>
            <a:pPr algn="just"/>
            <a:endParaRPr lang="es-CO" sz="2400" i="1" dirty="0"/>
          </a:p>
          <a:p>
            <a:pPr algn="just"/>
            <a:r>
              <a:rPr lang="es-CO" sz="2400" i="1" dirty="0"/>
              <a:t>Sí desea usar una nueva base de </a:t>
            </a:r>
            <a:r>
              <a:rPr lang="es-CO" sz="2400" i="1" dirty="0" err="1"/>
              <a:t>daots</a:t>
            </a:r>
            <a:r>
              <a:rPr lang="es-CO" sz="2400" i="1" dirty="0"/>
              <a:t> es necesario borrar todos los archivos en el directorio </a:t>
            </a:r>
            <a:r>
              <a:rPr lang="es-CO" sz="2400" i="1" dirty="0" err="1"/>
              <a:t>migrations</a:t>
            </a:r>
            <a:r>
              <a:rPr lang="es-CO" sz="2400" i="1" dirty="0"/>
              <a:t> (excepto __init__.py) y el archivo de la base de datos. Luego de esto se deben ejecutar </a:t>
            </a:r>
            <a:r>
              <a:rPr lang="es-CO" sz="2400" i="1" dirty="0" err="1"/>
              <a:t>makemigrations</a:t>
            </a:r>
            <a:r>
              <a:rPr lang="es-CO" sz="2400" i="1" dirty="0"/>
              <a:t> y </a:t>
            </a:r>
            <a:r>
              <a:rPr lang="es-CO" sz="2400" i="1" dirty="0" err="1"/>
              <a:t>migrate</a:t>
            </a:r>
            <a:r>
              <a:rPr lang="es-CO" sz="2400" i="1" dirty="0"/>
              <a:t> para generar la nueva base de datos y su conexión al modelo”.</a:t>
            </a:r>
          </a:p>
          <a:p>
            <a:pPr marL="76200" indent="0" algn="just">
              <a:buNone/>
            </a:pPr>
            <a:endParaRPr lang="en-US" sz="2200" i="1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514" y="3782226"/>
            <a:ext cx="2523601" cy="252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64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 err="1"/>
              <a:t>Databases</a:t>
            </a:r>
            <a:endParaRPr lang="es-ES" dirty="0"/>
          </a:p>
          <a:p>
            <a:pPr marL="457200" indent="-457200">
              <a:buSzPct val="100000"/>
            </a:pPr>
            <a:r>
              <a:rPr lang="es-ES" b="1" dirty="0" err="1"/>
              <a:t>Fakers</a:t>
            </a:r>
            <a:endParaRPr lang="es-ES" b="1" dirty="0"/>
          </a:p>
          <a:p>
            <a:pPr marL="457200" indent="-457200">
              <a:buSzPct val="100000"/>
            </a:pPr>
            <a:r>
              <a:rPr lang="es-ES" dirty="0"/>
              <a:t>Modelos </a:t>
            </a:r>
          </a:p>
          <a:p>
            <a:pPr marL="457200" indent="-457200">
              <a:buSzPct val="100000"/>
            </a:pPr>
            <a:r>
              <a:rPr lang="es-ES" dirty="0"/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34971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C55F5-2B85-7C46-97AF-EE3364F0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Seeding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2CAEE1-7F92-8586-7153-23F9C4481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 dirty="0"/>
              <a:t>Seed</a:t>
            </a:r>
            <a:r>
              <a:rPr lang="en-US" sz="2000" dirty="0"/>
              <a:t> data is information that is loaded to enable a function or </a:t>
            </a:r>
            <a:r>
              <a:rPr lang="en-US" sz="2000" b="1" dirty="0"/>
              <a:t>program</a:t>
            </a:r>
            <a:r>
              <a:rPr lang="en-US" sz="2000" dirty="0"/>
              <a:t> to work correctly. </a:t>
            </a:r>
          </a:p>
          <a:p>
            <a:pPr algn="just"/>
            <a:endParaRPr lang="en-US" sz="1600" dirty="0"/>
          </a:p>
          <a:p>
            <a:pPr algn="just"/>
            <a:r>
              <a:rPr lang="en-US" sz="2000" dirty="0"/>
              <a:t>Seeding with Django requires installing the library </a:t>
            </a:r>
            <a:r>
              <a:rPr lang="en-US" sz="2000" b="1" dirty="0" err="1"/>
              <a:t>factory_boy</a:t>
            </a:r>
            <a:r>
              <a:rPr lang="en-US" sz="2000" b="1" dirty="0"/>
              <a:t> </a:t>
            </a:r>
            <a:r>
              <a:rPr lang="en-US" sz="2000" dirty="0"/>
              <a:t>in your virtual environment.</a:t>
            </a:r>
          </a:p>
          <a:p>
            <a:pPr algn="just"/>
            <a:endParaRPr lang="en-US" sz="1600" dirty="0"/>
          </a:p>
          <a:p>
            <a:pPr algn="just"/>
            <a:r>
              <a:rPr lang="en-US" sz="2000" dirty="0"/>
              <a:t>We need to create a </a:t>
            </a:r>
            <a:r>
              <a:rPr lang="en-US" sz="2000" b="1" dirty="0"/>
              <a:t>factories.py </a:t>
            </a:r>
            <a:r>
              <a:rPr lang="en-US" sz="2000" dirty="0"/>
              <a:t>file to create our seed batches and a </a:t>
            </a:r>
            <a:r>
              <a:rPr lang="en-US" sz="2000" b="1" dirty="0"/>
              <a:t>seed_products.py </a:t>
            </a:r>
            <a:r>
              <a:rPr lang="en-US" sz="2000" dirty="0"/>
              <a:t>file in </a:t>
            </a:r>
            <a:r>
              <a:rPr lang="en-US" sz="2000" i="1" dirty="0"/>
              <a:t>app/commands </a:t>
            </a:r>
            <a:endParaRPr lang="en-US" sz="2000" dirty="0"/>
          </a:p>
          <a:p>
            <a:pPr algn="just"/>
            <a:endParaRPr lang="en-US" sz="1600" dirty="0"/>
          </a:p>
          <a:p>
            <a:pPr algn="just"/>
            <a:r>
              <a:rPr lang="en-US" sz="2000" dirty="0"/>
              <a:t>To seed our database we first run migrations and then:.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7A2C07-4645-42A1-38EB-F4B12B646E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10BBD8-D280-1A09-07CC-71C7BA7E18E0}"/>
              </a:ext>
            </a:extLst>
          </p:cNvPr>
          <p:cNvSpPr/>
          <p:nvPr/>
        </p:nvSpPr>
        <p:spPr>
          <a:xfrm>
            <a:off x="4866864" y="5262545"/>
            <a:ext cx="33774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python manage.py </a:t>
            </a:r>
            <a:r>
              <a:rPr lang="en-US" dirty="0" err="1"/>
              <a:t>seed_products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5471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196719"/>
            <a:ext cx="10702886" cy="3907139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¿Dónde se almacenan los controladores, vistas, y modelos en Django?</a:t>
            </a:r>
          </a:p>
          <a:p>
            <a:pPr algn="just">
              <a:buSzPct val="100000"/>
            </a:pPr>
            <a:r>
              <a:rPr lang="es-CO" sz="2000" dirty="0"/>
              <a:t>¿Para qué sirve el settings.py file?</a:t>
            </a:r>
          </a:p>
          <a:p>
            <a:pPr algn="just">
              <a:buSzPct val="100000"/>
            </a:pPr>
            <a:r>
              <a:rPr lang="es-CO" sz="2000" dirty="0"/>
              <a:t>¿Para qué sirven las rutas en Django?</a:t>
            </a:r>
          </a:p>
          <a:p>
            <a:pPr algn="just">
              <a:buSzPct val="100000"/>
            </a:pPr>
            <a:r>
              <a:rPr lang="es-CO" sz="2000" dirty="0"/>
              <a:t>¿Cómo se deben definir los controladores en Django?</a:t>
            </a:r>
          </a:p>
          <a:p>
            <a:pPr algn="just">
              <a:buSzPct val="100000"/>
            </a:pPr>
            <a:r>
              <a:rPr lang="es-CO" sz="2000" dirty="0"/>
              <a:t>¿Qué es un </a:t>
            </a:r>
            <a:r>
              <a:rPr lang="es-CO" sz="2000" dirty="0" err="1"/>
              <a:t>Template</a:t>
            </a:r>
            <a:r>
              <a:rPr lang="es-CO" sz="2000"/>
              <a:t>?</a:t>
            </a:r>
            <a:endParaRPr lang="es-CO" sz="1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SzPct val="100000"/>
            </a:pPr>
            <a:endParaRPr lang="es-CO" dirty="0"/>
          </a:p>
          <a:p>
            <a:pPr algn="just">
              <a:buSzPct val="100000"/>
            </a:pPr>
            <a:endParaRPr lang="es-CO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75414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De la clase anterior…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706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D48B9-FD13-EF49-12FC-90E9E743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DatabaseSeeder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DB34C1-1660-0437-ADE8-A572C69D55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B29235-94C9-947D-63DF-3E870A212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99" y="1890511"/>
            <a:ext cx="9336780" cy="352962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B596719-5358-30F3-07CA-C78C3D812502}"/>
              </a:ext>
            </a:extLst>
          </p:cNvPr>
          <p:cNvSpPr/>
          <p:nvPr/>
        </p:nvSpPr>
        <p:spPr>
          <a:xfrm>
            <a:off x="8686003" y="2432465"/>
            <a:ext cx="2807907" cy="70402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¿Qué hace este archivo?</a:t>
            </a:r>
          </a:p>
        </p:txBody>
      </p:sp>
    </p:spTree>
    <p:extLst>
      <p:ext uri="{BB962C8B-B14F-4D97-AF65-F5344CB8AC3E}">
        <p14:creationId xmlns:p14="http://schemas.microsoft.com/office/powerpoint/2010/main" val="132770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961D5E1-16DC-B287-C728-BF331392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991" y="3361440"/>
            <a:ext cx="7818868" cy="33306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DADC26-90A6-F1AB-2E31-E7DD13EF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Factories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E3AB0C-2A34-925C-9E25-E6127ACFD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4565941"/>
          </a:xfrm>
        </p:spPr>
        <p:txBody>
          <a:bodyPr/>
          <a:lstStyle/>
          <a:p>
            <a:pPr algn="just"/>
            <a:r>
              <a:rPr lang="en-US" sz="2200" dirty="0"/>
              <a:t>Model </a:t>
            </a:r>
            <a:r>
              <a:rPr lang="en-US" sz="2200" b="1" dirty="0"/>
              <a:t>factories</a:t>
            </a:r>
            <a:r>
              <a:rPr lang="en-US" sz="2200" dirty="0"/>
              <a:t> define one (or more) patterns for creating fake entries for your database tables.</a:t>
            </a:r>
          </a:p>
          <a:p>
            <a:pPr algn="just"/>
            <a:r>
              <a:rPr lang="en-US" sz="2200" dirty="0"/>
              <a:t>Model factories are defined in </a:t>
            </a:r>
            <a:r>
              <a:rPr lang="en-US" sz="2200" i="1" dirty="0"/>
              <a:t>app/factories.py</a:t>
            </a:r>
            <a:r>
              <a:rPr lang="en-US" sz="2200" dirty="0"/>
              <a:t>. </a:t>
            </a:r>
          </a:p>
          <a:p>
            <a:pPr algn="just"/>
            <a:r>
              <a:rPr lang="en-US" sz="2200" dirty="0"/>
              <a:t>Each factory has a definition of how to create a new instance of the defined class. </a:t>
            </a:r>
            <a:endParaRPr lang="es-CO" sz="2200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05F166-ED56-7330-4D29-B1BC47DAB6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884940A-9A40-98CA-C262-92345993A6C1}"/>
              </a:ext>
            </a:extLst>
          </p:cNvPr>
          <p:cNvSpPr/>
          <p:nvPr/>
        </p:nvSpPr>
        <p:spPr>
          <a:xfrm>
            <a:off x="8810504" y="3614690"/>
            <a:ext cx="2807907" cy="70402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¿Qué hace este archivo?</a:t>
            </a:r>
          </a:p>
        </p:txBody>
      </p:sp>
    </p:spTree>
    <p:extLst>
      <p:ext uri="{BB962C8B-B14F-4D97-AF65-F5344CB8AC3E}">
        <p14:creationId xmlns:p14="http://schemas.microsoft.com/office/powerpoint/2010/main" val="269780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3FD55-80D0-B3D6-C9F7-394BDF7A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Fakers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C3F1E4-C1FE-A1F0-32C2-CFF8E71ADD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DF374C62-2DDA-6D2A-2AA9-7393DBE2B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91548"/>
              </p:ext>
            </p:extLst>
          </p:nvPr>
        </p:nvGraphicFramePr>
        <p:xfrm>
          <a:off x="1855580" y="1289246"/>
          <a:ext cx="4810264" cy="16840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435903">
                  <a:extLst>
                    <a:ext uri="{9D8B030D-6E8A-4147-A177-3AD203B41FA5}">
                      <a16:colId xmlns:a16="http://schemas.microsoft.com/office/drawing/2014/main" val="1993503050"/>
                    </a:ext>
                  </a:extLst>
                </a:gridCol>
                <a:gridCol w="1374361">
                  <a:extLst>
                    <a:ext uri="{9D8B030D-6E8A-4147-A177-3AD203B41FA5}">
                      <a16:colId xmlns:a16="http://schemas.microsoft.com/office/drawing/2014/main" val="1569042848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Category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Faker</a:t>
                      </a:r>
                      <a:r>
                        <a:rPr lang="es-CO" sz="1800" b="1" u="none" strike="noStrike" dirty="0">
                          <a:effectLst/>
                        </a:rPr>
                        <a:t> </a:t>
                      </a:r>
                      <a:r>
                        <a:rPr lang="es-CO" sz="1800" b="1" u="none" strike="noStrike" dirty="0" err="1">
                          <a:effectLst/>
                        </a:rPr>
                        <a:t>Provider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041605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>
                          <a:effectLst/>
                        </a:rPr>
                        <a:t>Textual Data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text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02580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word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33209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sentence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6459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paragraph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74324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3740FE3-CE98-7751-0ED6-531621DCB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22046"/>
              </p:ext>
            </p:extLst>
          </p:nvPr>
        </p:nvGraphicFramePr>
        <p:xfrm>
          <a:off x="1855580" y="3361927"/>
          <a:ext cx="4810264" cy="28117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435903">
                  <a:extLst>
                    <a:ext uri="{9D8B030D-6E8A-4147-A177-3AD203B41FA5}">
                      <a16:colId xmlns:a16="http://schemas.microsoft.com/office/drawing/2014/main" val="1993503050"/>
                    </a:ext>
                  </a:extLst>
                </a:gridCol>
                <a:gridCol w="1374361">
                  <a:extLst>
                    <a:ext uri="{9D8B030D-6E8A-4147-A177-3AD203B41FA5}">
                      <a16:colId xmlns:a16="http://schemas.microsoft.com/office/drawing/2014/main" val="1569042848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Category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Faker</a:t>
                      </a:r>
                      <a:r>
                        <a:rPr lang="es-CO" sz="1800" b="1" u="none" strike="noStrike" dirty="0">
                          <a:effectLst/>
                        </a:rPr>
                        <a:t> </a:t>
                      </a:r>
                      <a:r>
                        <a:rPr lang="es-CO" sz="1800" b="1" u="none" strike="noStrike" dirty="0" err="1">
                          <a:effectLst/>
                        </a:rPr>
                        <a:t>Provider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041605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Person-related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name</a:t>
                      </a:r>
                      <a:endParaRPr lang="es-CO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02580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first_name</a:t>
                      </a:r>
                      <a:endParaRPr lang="es-CO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33209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last_name</a:t>
                      </a:r>
                      <a:endParaRPr lang="es-CO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6459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username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743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email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2034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ssn</a:t>
                      </a:r>
                      <a:endParaRPr lang="es-CO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1754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name</a:t>
                      </a:r>
                      <a:endParaRPr lang="es-CO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863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first_name</a:t>
                      </a:r>
                      <a:endParaRPr lang="es-CO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484529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A209181-D62E-168B-2AEF-297516D5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83795"/>
              </p:ext>
            </p:extLst>
          </p:nvPr>
        </p:nvGraphicFramePr>
        <p:xfrm>
          <a:off x="6910002" y="1205426"/>
          <a:ext cx="4959796" cy="17678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542711">
                  <a:extLst>
                    <a:ext uri="{9D8B030D-6E8A-4147-A177-3AD203B41FA5}">
                      <a16:colId xmlns:a16="http://schemas.microsoft.com/office/drawing/2014/main" val="3977898565"/>
                    </a:ext>
                  </a:extLst>
                </a:gridCol>
                <a:gridCol w="1417085">
                  <a:extLst>
                    <a:ext uri="{9D8B030D-6E8A-4147-A177-3AD203B41FA5}">
                      <a16:colId xmlns:a16="http://schemas.microsoft.com/office/drawing/2014/main" val="3465307533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Category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Faker</a:t>
                      </a:r>
                      <a:r>
                        <a:rPr lang="es-CO" sz="1800" b="1" u="none" strike="noStrike" dirty="0">
                          <a:effectLst/>
                        </a:rPr>
                        <a:t> </a:t>
                      </a:r>
                      <a:r>
                        <a:rPr lang="es-CO" sz="1800" b="1" u="none" strike="noStrike" dirty="0" err="1">
                          <a:effectLst/>
                        </a:rPr>
                        <a:t>Provider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538870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Geographic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address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76638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city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283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>
                          <a:effectLst/>
                        </a:rPr>
                        <a:t>country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79789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postcode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40619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state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0779827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5D58E271-FBFF-FEF8-266F-3A462502E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218156"/>
              </p:ext>
            </p:extLst>
          </p:nvPr>
        </p:nvGraphicFramePr>
        <p:xfrm>
          <a:off x="7025236" y="3183695"/>
          <a:ext cx="4810264" cy="14020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435903">
                  <a:extLst>
                    <a:ext uri="{9D8B030D-6E8A-4147-A177-3AD203B41FA5}">
                      <a16:colId xmlns:a16="http://schemas.microsoft.com/office/drawing/2014/main" val="723989649"/>
                    </a:ext>
                  </a:extLst>
                </a:gridCol>
                <a:gridCol w="1374361">
                  <a:extLst>
                    <a:ext uri="{9D8B030D-6E8A-4147-A177-3AD203B41FA5}">
                      <a16:colId xmlns:a16="http://schemas.microsoft.com/office/drawing/2014/main" val="3887259606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Category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Faker</a:t>
                      </a:r>
                      <a:r>
                        <a:rPr lang="es-CO" sz="1800" b="1" u="none" strike="noStrike" dirty="0">
                          <a:effectLst/>
                        </a:rPr>
                        <a:t> </a:t>
                      </a:r>
                      <a:r>
                        <a:rPr lang="es-CO" sz="1800" b="1" u="none" strike="noStrike" dirty="0" err="1">
                          <a:effectLst/>
                        </a:rPr>
                        <a:t>Provider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755756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>
                          <a:effectLst/>
                        </a:rPr>
                        <a:t>Date and Time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date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8410826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>
                          <a:effectLst/>
                        </a:rPr>
                        <a:t>time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59347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date_time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1903293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099C379-3D5C-112B-40BB-3BC89567D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487938"/>
              </p:ext>
            </p:extLst>
          </p:nvPr>
        </p:nvGraphicFramePr>
        <p:xfrm>
          <a:off x="6800740" y="4805131"/>
          <a:ext cx="5259255" cy="1219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756611">
                  <a:extLst>
                    <a:ext uri="{9D8B030D-6E8A-4147-A177-3AD203B41FA5}">
                      <a16:colId xmlns:a16="http://schemas.microsoft.com/office/drawing/2014/main" val="17276040"/>
                    </a:ext>
                  </a:extLst>
                </a:gridCol>
                <a:gridCol w="1502644">
                  <a:extLst>
                    <a:ext uri="{9D8B030D-6E8A-4147-A177-3AD203B41FA5}">
                      <a16:colId xmlns:a16="http://schemas.microsoft.com/office/drawing/2014/main" val="1234895858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Category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Faker</a:t>
                      </a:r>
                      <a:r>
                        <a:rPr lang="es-CO" sz="1800" b="1" u="none" strike="noStrike" dirty="0">
                          <a:effectLst/>
                        </a:rPr>
                        <a:t> </a:t>
                      </a:r>
                      <a:r>
                        <a:rPr lang="es-CO" sz="1800" b="1" u="none" strike="noStrike" dirty="0" err="1">
                          <a:effectLst/>
                        </a:rPr>
                        <a:t>Provider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1803920"/>
                  </a:ext>
                </a:extLst>
              </a:tr>
              <a:tr h="3581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Numeric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 err="1">
                          <a:effectLst/>
                        </a:rPr>
                        <a:t>random_number</a:t>
                      </a:r>
                      <a:endParaRPr lang="es-CO" sz="16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861256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 err="1">
                          <a:effectLst/>
                        </a:rPr>
                        <a:t>random_int</a:t>
                      </a:r>
                      <a:endParaRPr lang="es-CO" sz="16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12340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 err="1">
                          <a:effectLst/>
                        </a:rPr>
                        <a:t>pyfloat</a:t>
                      </a:r>
                      <a:endParaRPr lang="es-CO" sz="16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878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13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3FD55-80D0-B3D6-C9F7-394BDF7A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Fakers</a:t>
            </a:r>
            <a:endParaRPr lang="es-CO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96906F2-0C97-2BD5-D897-EC78C0D06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62309"/>
              </p:ext>
            </p:extLst>
          </p:nvPr>
        </p:nvGraphicFramePr>
        <p:xfrm>
          <a:off x="2200135" y="1613729"/>
          <a:ext cx="4903029" cy="120396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502164">
                  <a:extLst>
                    <a:ext uri="{9D8B030D-6E8A-4147-A177-3AD203B41FA5}">
                      <a16:colId xmlns:a16="http://schemas.microsoft.com/office/drawing/2014/main" val="3003143480"/>
                    </a:ext>
                  </a:extLst>
                </a:gridCol>
                <a:gridCol w="1400865">
                  <a:extLst>
                    <a:ext uri="{9D8B030D-6E8A-4147-A177-3AD203B41FA5}">
                      <a16:colId xmlns:a16="http://schemas.microsoft.com/office/drawing/2014/main" val="1476668647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Category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Faker</a:t>
                      </a:r>
                      <a:r>
                        <a:rPr lang="es-CO" sz="1800" b="1" u="none" strike="noStrike" dirty="0">
                          <a:effectLst/>
                        </a:rPr>
                        <a:t> </a:t>
                      </a:r>
                      <a:r>
                        <a:rPr lang="es-CO" sz="1800" b="1" u="none" strike="noStrike" dirty="0" err="1">
                          <a:effectLst/>
                        </a:rPr>
                        <a:t>Provider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9095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>
                          <a:effectLst/>
                        </a:rPr>
                        <a:t>Web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url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427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>
                          <a:effectLst/>
                        </a:rPr>
                        <a:t>ipv4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02914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>
                          <a:effectLst/>
                        </a:rPr>
                        <a:t>ipv6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719339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C863482-1E90-ECD1-808D-42406AFAB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683384"/>
              </p:ext>
            </p:extLst>
          </p:nvPr>
        </p:nvGraphicFramePr>
        <p:xfrm>
          <a:off x="4850296" y="3438662"/>
          <a:ext cx="6281530" cy="14859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486808">
                  <a:extLst>
                    <a:ext uri="{9D8B030D-6E8A-4147-A177-3AD203B41FA5}">
                      <a16:colId xmlns:a16="http://schemas.microsoft.com/office/drawing/2014/main" val="2531588898"/>
                    </a:ext>
                  </a:extLst>
                </a:gridCol>
                <a:gridCol w="1794722">
                  <a:extLst>
                    <a:ext uri="{9D8B030D-6E8A-4147-A177-3AD203B41FA5}">
                      <a16:colId xmlns:a16="http://schemas.microsoft.com/office/drawing/2014/main" val="2804382841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Category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 err="1">
                          <a:effectLst/>
                        </a:rPr>
                        <a:t>Faker</a:t>
                      </a:r>
                      <a:r>
                        <a:rPr lang="es-CO" sz="1800" b="1" u="none" strike="noStrike" dirty="0">
                          <a:effectLst/>
                        </a:rPr>
                        <a:t> </a:t>
                      </a:r>
                      <a:r>
                        <a:rPr lang="es-CO" sz="1800" b="1" u="none" strike="noStrike" dirty="0" err="1">
                          <a:effectLst/>
                        </a:rPr>
                        <a:t>Provider</a:t>
                      </a:r>
                      <a:endParaRPr lang="es-CO" sz="1800" b="1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037206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Others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color_name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0514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file_name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68308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file_extension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3386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dirty="0" err="1">
                          <a:effectLst/>
                        </a:rPr>
                        <a:t>mime_typ</a:t>
                      </a:r>
                      <a:endParaRPr lang="es-CO" sz="1800" b="0" i="0" u="none" strike="noStrike" dirty="0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3156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9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 err="1"/>
              <a:t>Databases</a:t>
            </a:r>
            <a:endParaRPr lang="es-ES" dirty="0"/>
          </a:p>
          <a:p>
            <a:pPr marL="457200" indent="-457200">
              <a:buSzPct val="100000"/>
            </a:pPr>
            <a:r>
              <a:rPr lang="es-ES" dirty="0" err="1"/>
              <a:t>Fakers</a:t>
            </a:r>
            <a:endParaRPr lang="es-ES" dirty="0"/>
          </a:p>
          <a:p>
            <a:pPr marL="457200" indent="-457200">
              <a:buSzPct val="100000"/>
            </a:pPr>
            <a:r>
              <a:rPr lang="es-ES" b="1" dirty="0"/>
              <a:t>Modelos </a:t>
            </a:r>
          </a:p>
          <a:p>
            <a:pPr marL="457200" indent="-457200">
              <a:buSzPct val="100000"/>
            </a:pPr>
            <a:r>
              <a:rPr lang="es-ES" dirty="0"/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44950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247477-68FD-839A-DEB8-76A0E534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- </a:t>
            </a:r>
            <a:r>
              <a:rPr lang="es-CO" dirty="0" err="1"/>
              <a:t>Models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EF0C6C-048D-8D13-DDDA-FAEFC5B92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sz="2400" dirty="0"/>
              <a:t>A Django </a:t>
            </a:r>
            <a:r>
              <a:rPr lang="en-US" sz="2400" b="1" dirty="0"/>
              <a:t>model</a:t>
            </a:r>
            <a:r>
              <a:rPr lang="en-US" sz="2400" dirty="0"/>
              <a:t> is the built-in feature that Django uses to create tables, their fields, and various constraints. In short, Django Models is the SQL of Database one uses with Django</a:t>
            </a:r>
            <a:r>
              <a:rPr lang="en-US" sz="2400" b="1" dirty="0"/>
              <a:t>.</a:t>
            </a:r>
            <a:endParaRPr lang="en-US" sz="2400" dirty="0"/>
          </a:p>
          <a:p>
            <a:pPr algn="just"/>
            <a:endParaRPr lang="en-US" sz="2400" dirty="0"/>
          </a:p>
          <a:p>
            <a:r>
              <a:rPr lang="en-US" sz="2400" dirty="0"/>
              <a:t>Django models simplify the tasks and organize tables into model.</a:t>
            </a:r>
          </a:p>
          <a:p>
            <a:endParaRPr lang="en-US" sz="2400" dirty="0"/>
          </a:p>
          <a:p>
            <a:r>
              <a:rPr lang="en-US" sz="2400" dirty="0"/>
              <a:t>Each model is a Python class that subclasses </a:t>
            </a:r>
            <a:r>
              <a:rPr lang="en-US" sz="2400" b="1" dirty="0" err="1"/>
              <a:t>django.db.models.Model</a:t>
            </a:r>
            <a:r>
              <a:rPr lang="en-US" sz="2400" b="1" dirty="0"/>
              <a:t>.</a:t>
            </a:r>
          </a:p>
          <a:p>
            <a:endParaRPr lang="en-US" sz="2400" b="1" dirty="0"/>
          </a:p>
          <a:p>
            <a:r>
              <a:rPr lang="en-US" sz="2400" dirty="0"/>
              <a:t>Each attribute of the model represents a database field</a:t>
            </a:r>
          </a:p>
          <a:p>
            <a:pPr algn="just"/>
            <a:endParaRPr lang="en-US" sz="2400" dirty="0"/>
          </a:p>
          <a:p>
            <a:r>
              <a:rPr lang="en-GB" sz="2400" b="1" dirty="0"/>
              <a:t>Remember: </a:t>
            </a:r>
            <a:r>
              <a:rPr lang="en-US" sz="2400" dirty="0"/>
              <a:t>Generally, each model maps to a single database table. </a:t>
            </a:r>
            <a:endParaRPr lang="es-CO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60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6AF0D80-7DBF-E2B8-FDC4-52FF34D1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23" y="1783333"/>
            <a:ext cx="9057036" cy="33319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E49BCC-799D-680A-35E7-748FC20F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25523"/>
          </a:xfrm>
        </p:spPr>
        <p:txBody>
          <a:bodyPr>
            <a:normAutofit/>
          </a:bodyPr>
          <a:lstStyle/>
          <a:p>
            <a:r>
              <a:rPr lang="es-CO" sz="4000" dirty="0"/>
              <a:t>Modelo producto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DD88F7-57FC-FF66-678A-3F0FB0243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EBB6092-7603-1B9E-2BF1-5A42B885C6D9}"/>
              </a:ext>
            </a:extLst>
          </p:cNvPr>
          <p:cNvSpPr/>
          <p:nvPr/>
        </p:nvSpPr>
        <p:spPr>
          <a:xfrm>
            <a:off x="9051625" y="1401749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Inherits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from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Model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8EEC43-1597-515E-2A0A-DCF18CEC1D28}"/>
              </a:ext>
            </a:extLst>
          </p:cNvPr>
          <p:cNvSpPr/>
          <p:nvPr/>
        </p:nvSpPr>
        <p:spPr>
          <a:xfrm>
            <a:off x="3657600" y="6279522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Tipo de campo de atributos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7364C4B-0485-9765-BFA4-F5AB883B132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3657600"/>
            <a:ext cx="739287" cy="262192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1E48154-B062-C911-8657-34FC6B783EF6}"/>
              </a:ext>
            </a:extLst>
          </p:cNvPr>
          <p:cNvSpPr/>
          <p:nvPr/>
        </p:nvSpPr>
        <p:spPr>
          <a:xfrm>
            <a:off x="1716919" y="140574"/>
            <a:ext cx="2846914" cy="8070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Atributos que se pueden asignar en masa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F03A040-55F1-2A9B-0630-4C09691CA807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140376" y="947592"/>
            <a:ext cx="517224" cy="297547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428E406-632B-A019-648B-C7B797E0F6BB}"/>
              </a:ext>
            </a:extLst>
          </p:cNvPr>
          <p:cNvSpPr/>
          <p:nvPr/>
        </p:nvSpPr>
        <p:spPr>
          <a:xfrm>
            <a:off x="8454887" y="5496847"/>
            <a:ext cx="2949372" cy="110101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Recuerde que los atributos son públicos por defecto.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7CD5003-969A-1265-F74B-D6E6F0171D3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613224" y="1658942"/>
            <a:ext cx="2438401" cy="146076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6597E5D-DECD-9343-5E87-7E9C937971B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3923071"/>
            <a:ext cx="983305" cy="235645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171638CD-8E3A-48AE-6872-95C7A112AA3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4271292"/>
            <a:ext cx="1790405" cy="200823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46997A4-B55B-1C6E-5D33-579DC98FE8A3}"/>
              </a:ext>
            </a:extLst>
          </p:cNvPr>
          <p:cNvSpPr/>
          <p:nvPr/>
        </p:nvSpPr>
        <p:spPr>
          <a:xfrm>
            <a:off x="747322" y="5115265"/>
            <a:ext cx="2600311" cy="1627504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Una buena práctica es separar un espacio de comentarios para describir cada atributo y su tipo..</a:t>
            </a:r>
          </a:p>
        </p:txBody>
      </p:sp>
    </p:spTree>
    <p:extLst>
      <p:ext uri="{BB962C8B-B14F-4D97-AF65-F5344CB8AC3E}">
        <p14:creationId xmlns:p14="http://schemas.microsoft.com/office/powerpoint/2010/main" val="936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4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6AF0D80-7DBF-E2B8-FDC4-52FF34D1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23" y="1783333"/>
            <a:ext cx="9057036" cy="33319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E49BCC-799D-680A-35E7-748FC20F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25523"/>
          </a:xfrm>
        </p:spPr>
        <p:txBody>
          <a:bodyPr>
            <a:normAutofit/>
          </a:bodyPr>
          <a:lstStyle/>
          <a:p>
            <a:r>
              <a:rPr lang="es-CO" sz="4000" dirty="0"/>
              <a:t>Modelo producto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DD88F7-57FC-FF66-678A-3F0FB0243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EBB6092-7603-1B9E-2BF1-5A42B885C6D9}"/>
              </a:ext>
            </a:extLst>
          </p:cNvPr>
          <p:cNvSpPr/>
          <p:nvPr/>
        </p:nvSpPr>
        <p:spPr>
          <a:xfrm>
            <a:off x="9051625" y="1401749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Inherits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from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Model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8EEC43-1597-515E-2A0A-DCF18CEC1D28}"/>
              </a:ext>
            </a:extLst>
          </p:cNvPr>
          <p:cNvSpPr/>
          <p:nvPr/>
        </p:nvSpPr>
        <p:spPr>
          <a:xfrm>
            <a:off x="3657600" y="6279522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Tipo de campo de atributos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7364C4B-0485-9765-BFA4-F5AB883B132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3657600"/>
            <a:ext cx="739287" cy="262192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1E48154-B062-C911-8657-34FC6B783EF6}"/>
              </a:ext>
            </a:extLst>
          </p:cNvPr>
          <p:cNvSpPr/>
          <p:nvPr/>
        </p:nvSpPr>
        <p:spPr>
          <a:xfrm>
            <a:off x="1716919" y="140574"/>
            <a:ext cx="2846914" cy="8070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Atributos que se pueden asignar en masa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F03A040-55F1-2A9B-0630-4C09691CA807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140376" y="947592"/>
            <a:ext cx="517224" cy="297547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428E406-632B-A019-648B-C7B797E0F6BB}"/>
              </a:ext>
            </a:extLst>
          </p:cNvPr>
          <p:cNvSpPr/>
          <p:nvPr/>
        </p:nvSpPr>
        <p:spPr>
          <a:xfrm>
            <a:off x="8949167" y="4804919"/>
            <a:ext cx="2949372" cy="110101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Recuerde que los atributos son públicos por defecto.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7CD5003-969A-1265-F74B-D6E6F0171D3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613224" y="1658942"/>
            <a:ext cx="2438401" cy="146076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6597E5D-DECD-9343-5E87-7E9C937971B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3923071"/>
            <a:ext cx="983305" cy="235645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171638CD-8E3A-48AE-6872-95C7A112AA3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4271292"/>
            <a:ext cx="1790405" cy="200823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46997A4-B55B-1C6E-5D33-579DC98FE8A3}"/>
              </a:ext>
            </a:extLst>
          </p:cNvPr>
          <p:cNvSpPr/>
          <p:nvPr/>
        </p:nvSpPr>
        <p:spPr>
          <a:xfrm>
            <a:off x="747322" y="5115265"/>
            <a:ext cx="2600311" cy="1627504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Una buena práctica es separar un espacio de comentarios para describir cada atributo y su tipo..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D9D2BFA-5DD1-0284-C305-EB122092169B}"/>
              </a:ext>
            </a:extLst>
          </p:cNvPr>
          <p:cNvSpPr/>
          <p:nvPr/>
        </p:nvSpPr>
        <p:spPr>
          <a:xfrm>
            <a:off x="6814481" y="6179842"/>
            <a:ext cx="5021518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hlinkClick r:id="rId3"/>
              </a:rPr>
              <a:t>https://www.geeksforgeeks.org/django-models/</a:t>
            </a:r>
            <a:r>
              <a:rPr lang="es-CO" b="1" dirty="0"/>
              <a:t> 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54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4" grpId="0" animBg="1"/>
      <p:bldP spid="29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942F2B6-E897-CA0D-E8E3-B966F7F9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93" y="1240971"/>
            <a:ext cx="10032942" cy="46429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B12274-1D50-278C-8BAA-70A39A61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</a:t>
            </a:r>
            <a:r>
              <a:rPr lang="es-CO" dirty="0"/>
              <a:t> mostrar un producto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0E9CC7-9AEB-0734-6DF1-EF1378C99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D0BB699-D3A7-7857-829C-5263F607ECB2}"/>
              </a:ext>
            </a:extLst>
          </p:cNvPr>
          <p:cNvSpPr/>
          <p:nvPr/>
        </p:nvSpPr>
        <p:spPr>
          <a:xfrm>
            <a:off x="8961050" y="1375245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Así invocamos los atributos del modelo 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FC6C0B2-E1B2-7507-4BFD-B5080C17E79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375408" y="1632438"/>
            <a:ext cx="4585642" cy="158784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3442B-97A7-E435-A920-FBFE9751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Listar productos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77245B-2B22-581A-E008-609170EB4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1B8CCC-CD89-16D1-781A-57B5E6AF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44" y="1498163"/>
            <a:ext cx="7387359" cy="391793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17149B6-068E-F104-C32B-DFF1B5D2472B}"/>
              </a:ext>
            </a:extLst>
          </p:cNvPr>
          <p:cNvSpPr/>
          <p:nvPr/>
        </p:nvSpPr>
        <p:spPr>
          <a:xfrm>
            <a:off x="9568256" y="1260292"/>
            <a:ext cx="2313875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¿Alguna duda?</a:t>
            </a:r>
          </a:p>
        </p:txBody>
      </p:sp>
    </p:spTree>
    <p:extLst>
      <p:ext uri="{BB962C8B-B14F-4D97-AF65-F5344CB8AC3E}">
        <p14:creationId xmlns:p14="http://schemas.microsoft.com/office/powerpoint/2010/main" val="31040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b="1" dirty="0" err="1"/>
              <a:t>Databases</a:t>
            </a:r>
            <a:endParaRPr lang="es-ES" b="1" dirty="0"/>
          </a:p>
          <a:p>
            <a:pPr marL="457200" indent="-457200">
              <a:buSzPct val="100000"/>
            </a:pPr>
            <a:r>
              <a:rPr lang="es-ES" dirty="0" err="1"/>
              <a:t>Fakers</a:t>
            </a:r>
            <a:endParaRPr lang="es-ES" dirty="0"/>
          </a:p>
          <a:p>
            <a:pPr marL="457200" indent="-457200">
              <a:buSzPct val="100000"/>
            </a:pPr>
            <a:r>
              <a:rPr lang="es-ES" dirty="0"/>
              <a:t>Modelos </a:t>
            </a:r>
          </a:p>
          <a:p>
            <a:pPr marL="457200" indent="-457200">
              <a:buSzPct val="100000"/>
            </a:pPr>
            <a:r>
              <a:rPr lang="es-ES" dirty="0"/>
              <a:t>Relaciones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DFA1BB80-6924-3D3E-2F91-1A733805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40" y="1264162"/>
            <a:ext cx="8065125" cy="53548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9A7B96-0E7B-9685-301E-7E2F06C2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Listar un producto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4944A-9424-A8B9-9E8A-439915AEC5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CF50D84-1AAE-60A6-5ADF-5CE63B8B78D7}"/>
              </a:ext>
            </a:extLst>
          </p:cNvPr>
          <p:cNvSpPr/>
          <p:nvPr/>
        </p:nvSpPr>
        <p:spPr>
          <a:xfrm>
            <a:off x="9544461" y="2001079"/>
            <a:ext cx="2448756" cy="170721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Este método devuelve el producto o un 404 si el producto no existe aún en la BD.</a:t>
            </a:r>
          </a:p>
        </p:txBody>
      </p:sp>
      <p:cxnSp>
        <p:nvCxnSpPr>
          <p:cNvPr id="10" name="Google Shape;466;p21">
            <a:extLst>
              <a:ext uri="{FF2B5EF4-FFF2-40B4-BE49-F238E27FC236}">
                <a16:creationId xmlns:a16="http://schemas.microsoft.com/office/drawing/2014/main" id="{673F9F57-1F06-0C34-4BAB-8AE9A582CB8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738191" y="2854684"/>
            <a:ext cx="3806270" cy="2082495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245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75041D6-D3AE-F623-9C83-447AD4E1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1285363"/>
            <a:ext cx="7019784" cy="52751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ACC778-25D0-3651-A2F1-C0B3352C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Creación (inserción) de un producto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A5D257-D227-2C6B-50E0-AB71D1C777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A62126E-0F09-C147-A29E-15C799DED413}"/>
              </a:ext>
            </a:extLst>
          </p:cNvPr>
          <p:cNvSpPr/>
          <p:nvPr/>
        </p:nvSpPr>
        <p:spPr>
          <a:xfrm>
            <a:off x="8508312" y="1093353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¿Algún comentario?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4EAF68E-411A-0474-09D3-A83A225B475B}"/>
              </a:ext>
            </a:extLst>
          </p:cNvPr>
          <p:cNvSpPr/>
          <p:nvPr/>
        </p:nvSpPr>
        <p:spPr>
          <a:xfrm>
            <a:off x="7233913" y="2147536"/>
            <a:ext cx="3725729" cy="88115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Método </a:t>
            </a:r>
            <a:r>
              <a:rPr lang="es-CO" b="1" dirty="0" err="1">
                <a:solidFill>
                  <a:schemeClr val="tx1"/>
                </a:solidFill>
              </a:rPr>
              <a:t>get</a:t>
            </a:r>
            <a:r>
              <a:rPr lang="es-CO" b="1" dirty="0">
                <a:solidFill>
                  <a:schemeClr val="tx1"/>
                </a:solidFill>
              </a:rPr>
              <a:t> se usa para renderizar el formulario </a:t>
            </a:r>
            <a:r>
              <a:rPr lang="es-CO" b="1" dirty="0" err="1">
                <a:solidFill>
                  <a:schemeClr val="tx1"/>
                </a:solidFill>
              </a:rPr>
              <a:t>incial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159DF81-5E86-4056-BE1B-A2521BC8CBC5}"/>
              </a:ext>
            </a:extLst>
          </p:cNvPr>
          <p:cNvSpPr/>
          <p:nvPr/>
        </p:nvSpPr>
        <p:spPr>
          <a:xfrm>
            <a:off x="7932669" y="3890861"/>
            <a:ext cx="3026973" cy="72565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Método post se usa para el envío del </a:t>
            </a:r>
            <a:r>
              <a:rPr lang="es-CO" b="1" dirty="0" err="1">
                <a:solidFill>
                  <a:schemeClr val="tx1"/>
                </a:solidFill>
              </a:rPr>
              <a:t>form</a:t>
            </a:r>
            <a:r>
              <a:rPr lang="es-CO" b="1" dirty="0">
                <a:solidFill>
                  <a:schemeClr val="tx1"/>
                </a:solidFill>
              </a:rPr>
              <a:t> a la BD.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7462CCB-56B4-D3A9-062D-7C903CDDF3CD}"/>
              </a:ext>
            </a:extLst>
          </p:cNvPr>
          <p:cNvSpPr/>
          <p:nvPr/>
        </p:nvSpPr>
        <p:spPr>
          <a:xfrm>
            <a:off x="8328253" y="4995378"/>
            <a:ext cx="3267399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El método </a:t>
            </a:r>
            <a:r>
              <a:rPr lang="es-CO" b="1" dirty="0" err="1"/>
              <a:t>form.is_valid</a:t>
            </a:r>
            <a:r>
              <a:rPr lang="es-CO" b="1" dirty="0"/>
              <a:t>() valida la creación de los objetos.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7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 err="1"/>
              <a:t>Databases</a:t>
            </a:r>
            <a:r>
              <a:rPr lang="es-ES" dirty="0"/>
              <a:t> (</a:t>
            </a:r>
            <a:r>
              <a:rPr lang="es-ES" dirty="0" err="1"/>
              <a:t>Eloquent</a:t>
            </a:r>
            <a:r>
              <a:rPr lang="es-ES" dirty="0"/>
              <a:t>)</a:t>
            </a:r>
          </a:p>
          <a:p>
            <a:pPr marL="457200" indent="-457200">
              <a:buSzPct val="100000"/>
            </a:pPr>
            <a:r>
              <a:rPr lang="es-ES" dirty="0" err="1"/>
              <a:t>Fakers</a:t>
            </a:r>
            <a:endParaRPr lang="es-ES" dirty="0"/>
          </a:p>
          <a:p>
            <a:pPr marL="457200" indent="-457200">
              <a:buSzPct val="100000"/>
            </a:pPr>
            <a:r>
              <a:rPr lang="es-ES" dirty="0"/>
              <a:t>Modelos </a:t>
            </a:r>
          </a:p>
          <a:p>
            <a:pPr marL="457200" indent="-457200">
              <a:buSzPct val="100000"/>
            </a:pPr>
            <a:r>
              <a:rPr lang="es-ES" b="1" dirty="0"/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330805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D7467F7-A0F3-900A-8E34-3257F68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Relaciones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FBE9BB-6E11-C1D7-8BE0-139C0A594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994" y="1776140"/>
            <a:ext cx="9561198" cy="364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5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D7467F7-A0F3-900A-8E34-3257F68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ForeignKey</a:t>
            </a:r>
            <a:r>
              <a:rPr lang="es-CO" dirty="0"/>
              <a:t> – </a:t>
            </a:r>
            <a:r>
              <a:rPr lang="es-CO" dirty="0" err="1"/>
              <a:t>One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Many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B04A33-CE44-2639-8B85-002FA15F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23" y="4188271"/>
            <a:ext cx="5959115" cy="226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21DE5B-9500-D3DA-CC22-AFF6ED33D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22" y="1394283"/>
            <a:ext cx="9679545" cy="27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0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D7467F7-A0F3-900A-8E34-3257F68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err="1"/>
              <a:t>ForeignKey</a:t>
            </a:r>
            <a:r>
              <a:rPr lang="es-CO" dirty="0"/>
              <a:t> - </a:t>
            </a:r>
            <a:r>
              <a:rPr lang="es-CO" dirty="0" err="1"/>
              <a:t>One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Many</a:t>
            </a:r>
            <a:r>
              <a:rPr lang="es-CO" dirty="0"/>
              <a:t> (inverse)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12C0346-D015-DA91-0FBA-2609AACCF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256" y="4085286"/>
            <a:ext cx="5959115" cy="226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81FE54-E651-F4F2-AE10-ECCEA4EA5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43" y="1240971"/>
            <a:ext cx="10214579" cy="29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2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830B73-2809-BB85-16EB-F20E1806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80" y="1173922"/>
            <a:ext cx="8224825" cy="33493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96AB0A-FEDB-40F9-F60C-7B5B4247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Template</a:t>
            </a:r>
            <a:r>
              <a:rPr lang="es-CO" dirty="0"/>
              <a:t> con relaciones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B2A8D1-2643-0EE5-9EEB-5007546B7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41FFC5-900B-3CB3-EFE0-5FC9B3C3E036}"/>
              </a:ext>
            </a:extLst>
          </p:cNvPr>
          <p:cNvSpPr/>
          <p:nvPr/>
        </p:nvSpPr>
        <p:spPr>
          <a:xfrm>
            <a:off x="9032595" y="3125059"/>
            <a:ext cx="2846914" cy="82135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¿Qué es? </a:t>
            </a:r>
            <a:br>
              <a:rPr lang="es-CO" b="1" dirty="0">
                <a:solidFill>
                  <a:schemeClr val="tx1"/>
                </a:solidFill>
              </a:rPr>
            </a:br>
            <a:r>
              <a:rPr lang="es-CO" b="1" dirty="0">
                <a:solidFill>
                  <a:schemeClr val="tx1"/>
                </a:solidFill>
              </a:rPr>
              <a:t>¿un método, un atributo?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02843E6-B5D4-090C-FA81-CE91F4DCA150}"/>
              </a:ext>
            </a:extLst>
          </p:cNvPr>
          <p:cNvSpPr/>
          <p:nvPr/>
        </p:nvSpPr>
        <p:spPr>
          <a:xfrm>
            <a:off x="1267328" y="4721525"/>
            <a:ext cx="5124163" cy="21130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Once </a:t>
            </a:r>
            <a:r>
              <a:rPr lang="es-CO" b="1" dirty="0" err="1">
                <a:solidFill>
                  <a:schemeClr val="tx1"/>
                </a:solidFill>
              </a:rPr>
              <a:t>the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relationship</a:t>
            </a:r>
            <a:r>
              <a:rPr lang="es-CO" b="1" dirty="0">
                <a:solidFill>
                  <a:schemeClr val="tx1"/>
                </a:solidFill>
              </a:rPr>
              <a:t> has </a:t>
            </a:r>
            <a:r>
              <a:rPr lang="es-CO" b="1" dirty="0" err="1">
                <a:solidFill>
                  <a:schemeClr val="tx1"/>
                </a:solidFill>
              </a:rPr>
              <a:t>been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defined</a:t>
            </a:r>
            <a:r>
              <a:rPr lang="es-CO" b="1" dirty="0">
                <a:solidFill>
                  <a:schemeClr val="tx1"/>
                </a:solidFill>
              </a:rPr>
              <a:t>, </a:t>
            </a:r>
            <a:r>
              <a:rPr lang="es-CO" b="1" dirty="0" err="1">
                <a:solidFill>
                  <a:schemeClr val="tx1"/>
                </a:solidFill>
              </a:rPr>
              <a:t>we</a:t>
            </a:r>
            <a:r>
              <a:rPr lang="es-CO" b="1" dirty="0">
                <a:solidFill>
                  <a:schemeClr val="tx1"/>
                </a:solidFill>
              </a:rPr>
              <a:t> can </a:t>
            </a:r>
            <a:r>
              <a:rPr lang="es-CO" b="1" dirty="0" err="1">
                <a:solidFill>
                  <a:schemeClr val="tx1"/>
                </a:solidFill>
              </a:rPr>
              <a:t>access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the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collection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of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comments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by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accessing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the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comments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property</a:t>
            </a:r>
            <a:r>
              <a:rPr lang="es-CO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s-CO" b="1" dirty="0">
              <a:solidFill>
                <a:schemeClr val="tx1"/>
              </a:solidFill>
            </a:endParaRP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Django </a:t>
            </a:r>
            <a:r>
              <a:rPr lang="es-CO" b="1" dirty="0" err="1">
                <a:solidFill>
                  <a:schemeClr val="tx1"/>
                </a:solidFill>
              </a:rPr>
              <a:t>provides</a:t>
            </a:r>
            <a:r>
              <a:rPr lang="es-CO" b="1" dirty="0">
                <a:solidFill>
                  <a:schemeClr val="tx1"/>
                </a:solidFill>
              </a:rPr>
              <a:t> "</a:t>
            </a:r>
            <a:r>
              <a:rPr lang="es-CO" b="1" dirty="0" err="1">
                <a:solidFill>
                  <a:schemeClr val="tx1"/>
                </a:solidFill>
              </a:rPr>
              <a:t>dynamic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properties</a:t>
            </a:r>
            <a:r>
              <a:rPr lang="es-CO" b="1" dirty="0">
                <a:solidFill>
                  <a:schemeClr val="tx1"/>
                </a:solidFill>
              </a:rPr>
              <a:t>", so, </a:t>
            </a:r>
            <a:r>
              <a:rPr lang="es-CO" b="1" dirty="0" err="1">
                <a:solidFill>
                  <a:schemeClr val="tx1"/>
                </a:solidFill>
              </a:rPr>
              <a:t>we</a:t>
            </a:r>
            <a:r>
              <a:rPr lang="es-CO" b="1" dirty="0">
                <a:solidFill>
                  <a:schemeClr val="tx1"/>
                </a:solidFill>
              </a:rPr>
              <a:t> can </a:t>
            </a:r>
            <a:r>
              <a:rPr lang="es-CO" b="1" dirty="0" err="1">
                <a:solidFill>
                  <a:schemeClr val="tx1"/>
                </a:solidFill>
              </a:rPr>
              <a:t>access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relationship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methods</a:t>
            </a:r>
            <a:r>
              <a:rPr lang="es-CO" b="1" dirty="0">
                <a:solidFill>
                  <a:schemeClr val="tx1"/>
                </a:solidFill>
              </a:rPr>
              <a:t> as </a:t>
            </a:r>
            <a:r>
              <a:rPr lang="es-CO" b="1" dirty="0" err="1">
                <a:solidFill>
                  <a:schemeClr val="tx1"/>
                </a:solidFill>
              </a:rPr>
              <a:t>if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they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were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defined</a:t>
            </a:r>
            <a:r>
              <a:rPr lang="es-CO" b="1" dirty="0">
                <a:solidFill>
                  <a:schemeClr val="tx1"/>
                </a:solidFill>
              </a:rPr>
              <a:t> as </a:t>
            </a:r>
            <a:r>
              <a:rPr lang="es-CO" b="1" dirty="0" err="1">
                <a:solidFill>
                  <a:schemeClr val="tx1"/>
                </a:solidFill>
              </a:rPr>
              <a:t>properties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on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the</a:t>
            </a:r>
            <a:r>
              <a:rPr lang="es-CO" b="1" dirty="0">
                <a:solidFill>
                  <a:schemeClr val="tx1"/>
                </a:solidFill>
              </a:rPr>
              <a:t> </a:t>
            </a:r>
            <a:r>
              <a:rPr lang="es-CO" b="1" dirty="0" err="1">
                <a:solidFill>
                  <a:schemeClr val="tx1"/>
                </a:solidFill>
              </a:rPr>
              <a:t>model</a:t>
            </a:r>
            <a:r>
              <a:rPr lang="es-CO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DD89E6C-2CB2-0421-5330-2A5C3395FE68}"/>
              </a:ext>
            </a:extLst>
          </p:cNvPr>
          <p:cNvSpPr/>
          <p:nvPr/>
        </p:nvSpPr>
        <p:spPr>
          <a:xfrm>
            <a:off x="9028588" y="1157845"/>
            <a:ext cx="2846914" cy="101890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Para acceder a los comentarios utilizamos  esta sintaxis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B96FB2E-A730-A94D-B9CA-25DE61388A6A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758609" y="2176746"/>
            <a:ext cx="3693436" cy="135898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3F50279-4786-115D-1D5E-8E75D28EDA7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938052" y="3535735"/>
            <a:ext cx="1094543" cy="11442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22760EE1-3D57-7F91-7799-B34C0057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91" y="4627532"/>
            <a:ext cx="5800509" cy="21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687DC-A46F-9C67-1141-5E8188CCB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80821"/>
          </a:xfrm>
        </p:spPr>
        <p:txBody>
          <a:bodyPr>
            <a:normAutofit/>
          </a:bodyPr>
          <a:lstStyle/>
          <a:p>
            <a:r>
              <a:rPr lang="es-CO" sz="4000" dirty="0"/>
              <a:t>Arquitectura MVC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8B6B04-1DF4-121E-D64A-FD4455472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8EC6DB95-B4FE-2723-FF09-FE48A454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30" y="1599084"/>
            <a:ext cx="8977745" cy="4713317"/>
          </a:xfrm>
          <a:prstGeom prst="rect">
            <a:avLst/>
          </a:prstGeom>
        </p:spPr>
      </p:pic>
      <p:pic>
        <p:nvPicPr>
          <p:cNvPr id="5" name="Marcador de contenido 9" descr="Diagrama&#10;&#10;Descripción generada automáticamente">
            <a:extLst>
              <a:ext uri="{FF2B5EF4-FFF2-40B4-BE49-F238E27FC236}">
                <a16:creationId xmlns:a16="http://schemas.microsoft.com/office/drawing/2014/main" id="{6673B619-D654-E86C-6C87-40E8D7FCF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" t="57403" r="70275" b="27240"/>
          <a:stretch/>
        </p:blipFill>
        <p:spPr>
          <a:xfrm>
            <a:off x="3392557" y="3038589"/>
            <a:ext cx="1961322" cy="780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57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E084C-8427-F8FC-E46A-E365708ED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AFE91-C0F9-BE3B-3DBB-16D7571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D0C01D-5FB6-6F3D-CAED-45DC0526D6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F5F8B1B-D632-15A8-AE1A-46779CD6BAA5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7B464B1-68E7-40B3-2A42-81865D8FE503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0A5BA92A-0190-7E14-E971-40EAE88B3D11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5AB646-FD5E-9D18-DF7A-1806C5C7D3A4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B4EA8C9-3047-2A0F-ED02-E76478FED4C1}"/>
              </a:ext>
            </a:extLst>
          </p:cNvPr>
          <p:cNvSpPr/>
          <p:nvPr/>
        </p:nvSpPr>
        <p:spPr>
          <a:xfrm>
            <a:off x="2214989" y="3891502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/>
              <a:t>Problema</a:t>
            </a:r>
            <a:r>
              <a:rPr lang="es-CO" b="1" dirty="0"/>
              <a:t>: Por diseño, las instancias de modelos tienen datos duplicados, causando inconsistencias.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6EAA691-2809-ACC3-C529-A5F1C9497897}"/>
              </a:ext>
            </a:extLst>
          </p:cNvPr>
          <p:cNvSpPr/>
          <p:nvPr/>
        </p:nvSpPr>
        <p:spPr>
          <a:xfrm>
            <a:off x="7381218" y="3796552"/>
            <a:ext cx="4268916" cy="118082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/>
              <a:t>Solución</a:t>
            </a:r>
            <a:r>
              <a:rPr lang="es-CO" b="1" dirty="0"/>
              <a:t>: Descomponer modelos en modelos más pequeños usando </a:t>
            </a:r>
            <a:r>
              <a:rPr lang="es-CO" b="1" i="1" dirty="0"/>
              <a:t>normalización</a:t>
            </a:r>
            <a:r>
              <a:rPr lang="es-CO" b="1" dirty="0"/>
              <a:t> y luego conectarlos mediante relaciones.</a:t>
            </a:r>
          </a:p>
        </p:txBody>
      </p:sp>
    </p:spTree>
    <p:extLst>
      <p:ext uri="{BB962C8B-B14F-4D97-AF65-F5344CB8AC3E}">
        <p14:creationId xmlns:p14="http://schemas.microsoft.com/office/powerpoint/2010/main" val="16805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6C81-5072-03BB-F08F-02B76E36F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AEC4-F10A-A8D9-C754-A5EE6A9B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01C03E-7C36-89AF-87D3-38FFE02DC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95ADB1-85FE-EB9D-EF9C-DC5A68391FC2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DC02E8B-7BFA-B8FE-EDAD-4FF2146FF747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95F9158A-D36F-C50C-EAAD-CAFA6BC2BA53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573F256-7700-0CB4-9F1B-8D2C5ABB258F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Normalización de Modelos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3098C1-307E-C52C-3AB7-AB282BD4A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49" y="3195718"/>
            <a:ext cx="9621148" cy="210462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A370C52-10F3-D74B-428C-26185ED190E4}"/>
              </a:ext>
            </a:extLst>
          </p:cNvPr>
          <p:cNvSpPr txBox="1"/>
          <p:nvPr/>
        </p:nvSpPr>
        <p:spPr>
          <a:xfrm>
            <a:off x="2597346" y="5802489"/>
            <a:ext cx="164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Normal </a:t>
            </a:r>
            <a:r>
              <a:rPr lang="es-CO" b="1" dirty="0" err="1"/>
              <a:t>Forms</a:t>
            </a:r>
            <a:endParaRPr lang="en-US" b="1" dirty="0"/>
          </a:p>
        </p:txBody>
      </p:sp>
      <p:sp>
        <p:nvSpPr>
          <p:cNvPr id="12" name="Abrir llave 11">
            <a:extLst>
              <a:ext uri="{FF2B5EF4-FFF2-40B4-BE49-F238E27FC236}">
                <a16:creationId xmlns:a16="http://schemas.microsoft.com/office/drawing/2014/main" id="{3614FECF-F58F-5B40-428A-15FEBD1BB207}"/>
              </a:ext>
            </a:extLst>
          </p:cNvPr>
          <p:cNvSpPr/>
          <p:nvPr/>
        </p:nvSpPr>
        <p:spPr>
          <a:xfrm>
            <a:off x="4086578" y="5314335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06A7548-A568-2465-D2F7-0E225D7887E9}"/>
              </a:ext>
            </a:extLst>
          </p:cNvPr>
          <p:cNvSpPr txBox="1"/>
          <p:nvPr/>
        </p:nvSpPr>
        <p:spPr>
          <a:xfrm>
            <a:off x="4536539" y="5419968"/>
            <a:ext cx="164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1NF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2NF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3NF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27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2159E-1646-13FA-80A5-953C54B6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 dirty="0"/>
              <a:t>Analicemos el siguiente código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5DDA7C7-39D9-7812-4F17-F2EC1167F814}"/>
              </a:ext>
            </a:extLst>
          </p:cNvPr>
          <p:cNvSpPr/>
          <p:nvPr/>
        </p:nvSpPr>
        <p:spPr>
          <a:xfrm>
            <a:off x="9641451" y="1378227"/>
            <a:ext cx="2072775" cy="85369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¿Qué hace este código?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60D6FD3-F009-03F4-29FA-1C7EA4FE746B}"/>
              </a:ext>
            </a:extLst>
          </p:cNvPr>
          <p:cNvSpPr/>
          <p:nvPr/>
        </p:nvSpPr>
        <p:spPr>
          <a:xfrm>
            <a:off x="1972448" y="5370150"/>
            <a:ext cx="1649249" cy="124206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¿Nota algún problema con este código?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EFD92C-4F21-60B2-17A5-8009110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16" y="1095744"/>
            <a:ext cx="5417070" cy="42458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0DD4FEF-E000-83D3-1F76-DC2B894F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7" y="4763949"/>
            <a:ext cx="6035563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B877-573B-C64D-C891-495966DDB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6AC0A-3DD1-5893-A403-0CDB91E3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170796-819F-B206-C80A-245C80BDA0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B27052-C705-5283-D9CD-70C009F24909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32049C-FC0E-8BDF-37E2-EF52D3ADBCD5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A0B02FAE-1B3B-9B40-E0F5-91E505AC0E9B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4C95F0-6A5F-A096-D5D6-2FC599299377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62C9451-9543-10F0-345B-93B7861AF750}"/>
              </a:ext>
            </a:extLst>
          </p:cNvPr>
          <p:cNvSpPr txBox="1"/>
          <p:nvPr/>
        </p:nvSpPr>
        <p:spPr>
          <a:xfrm>
            <a:off x="1801479" y="3615163"/>
            <a:ext cx="260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First</a:t>
            </a:r>
            <a:r>
              <a:rPr lang="es-CO" b="1" dirty="0"/>
              <a:t> Normal </a:t>
            </a:r>
            <a:r>
              <a:rPr lang="es-CO" b="1" dirty="0" err="1"/>
              <a:t>Form</a:t>
            </a:r>
            <a:r>
              <a:rPr lang="es-CO" b="1" dirty="0"/>
              <a:t> (1NF)</a:t>
            </a:r>
            <a:endParaRPr lang="en-US" b="1" dirty="0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EEC484D0-DCE9-FCA3-A562-FE21F2C96BF3}"/>
              </a:ext>
            </a:extLst>
          </p:cNvPr>
          <p:cNvSpPr/>
          <p:nvPr/>
        </p:nvSpPr>
        <p:spPr>
          <a:xfrm>
            <a:off x="4295752" y="3232530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4516B2-DA8A-A144-25D3-173F45DC092B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Ningún Atributo con valores múltiples.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Se debe definir una llave primaria (</a:t>
            </a:r>
            <a:r>
              <a:rPr lang="es-CO" b="1" dirty="0" err="1"/>
              <a:t>primary</a:t>
            </a:r>
            <a:r>
              <a:rPr lang="es-CO" b="1" dirty="0"/>
              <a:t> </a:t>
            </a:r>
            <a:r>
              <a:rPr lang="es-CO" b="1" dirty="0" err="1"/>
              <a:t>key</a:t>
            </a:r>
            <a:r>
              <a:rPr lang="es-CO" dirty="0"/>
              <a:t>) como una columna única o un conjunto de columnas (</a:t>
            </a:r>
            <a:r>
              <a:rPr lang="es-CO" b="1" dirty="0"/>
              <a:t>composite </a:t>
            </a:r>
            <a:r>
              <a:rPr lang="es-CO" b="1" dirty="0" err="1"/>
              <a:t>key</a:t>
            </a:r>
            <a:r>
              <a:rPr lang="es-CO" dirty="0"/>
              <a:t>).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3D7EA4D-FDA2-904D-1675-C694BB854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97956"/>
              </p:ext>
            </p:extLst>
          </p:nvPr>
        </p:nvGraphicFramePr>
        <p:xfrm>
          <a:off x="2076993" y="4369328"/>
          <a:ext cx="9415097" cy="21681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63498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905457068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3767164724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4272753773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  <a:gridCol w="1834109">
                  <a:extLst>
                    <a:ext uri="{9D8B030D-6E8A-4147-A177-3AD203B41FA5}">
                      <a16:colId xmlns:a16="http://schemas.microsoft.com/office/drawing/2014/main" val="3784279599"/>
                    </a:ext>
                  </a:extLst>
                </a:gridCol>
              </a:tblGrid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Origin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Latitude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Longitude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Freeze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3/07/2014 23:12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12/03/2013 11:30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Telekinesis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17/02/2010 20:15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19/02/2010 20:30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Billionaire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Time travel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43.6167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1.45000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France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10/11/2010 8:20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99BCB63E-F44D-9BB6-F065-B560BFA69089}"/>
              </a:ext>
            </a:extLst>
          </p:cNvPr>
          <p:cNvSpPr txBox="1"/>
          <p:nvPr/>
        </p:nvSpPr>
        <p:spPr>
          <a:xfrm>
            <a:off x="312247" y="5857337"/>
            <a:ext cx="148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* </a:t>
            </a:r>
            <a:r>
              <a:rPr lang="es-CO" b="1" dirty="0" err="1"/>
              <a:t>Primary</a:t>
            </a:r>
            <a:r>
              <a:rPr lang="es-CO" b="1" dirty="0"/>
              <a:t> </a:t>
            </a:r>
            <a:r>
              <a:rPr lang="es-CO" b="1" dirty="0" err="1"/>
              <a:t>key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014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EB119-46CC-2284-3CB4-C8ADF5404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24F2F-7B4C-D5AB-C5C5-39CA341C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9B01F1-1E01-72E0-13C0-D51A58D9C9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41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1C01436-E674-448D-6870-749736D927B5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B4BB608-A905-FEA3-E722-559A940AF706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306EAEF-9DE6-F243-92B0-4E46C5060B5D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B0A977-82C0-C72F-0EE1-727B0A24FDC8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35E073-ABD8-1E14-2B9C-B725B5A9A61E}"/>
              </a:ext>
            </a:extLst>
          </p:cNvPr>
          <p:cNvSpPr txBox="1"/>
          <p:nvPr/>
        </p:nvSpPr>
        <p:spPr>
          <a:xfrm>
            <a:off x="1648178" y="3615163"/>
            <a:ext cx="27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Second</a:t>
            </a:r>
            <a:r>
              <a:rPr lang="es-CO" b="1" dirty="0"/>
              <a:t> Normal </a:t>
            </a:r>
            <a:r>
              <a:rPr lang="es-CO" b="1" dirty="0" err="1"/>
              <a:t>Form</a:t>
            </a:r>
            <a:r>
              <a:rPr lang="es-CO" b="1" dirty="0"/>
              <a:t> (2NF)</a:t>
            </a:r>
            <a:endParaRPr lang="en-US" b="1" dirty="0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C1E42353-D9BA-D56F-7B3D-DDCCB87E93E2}"/>
              </a:ext>
            </a:extLst>
          </p:cNvPr>
          <p:cNvSpPr/>
          <p:nvPr/>
        </p:nvSpPr>
        <p:spPr>
          <a:xfrm>
            <a:off x="4295752" y="3232530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B14D36-4674-00C4-F27F-7FC27F0EFF12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Cumplir 1NF.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Todas las claves no-primarias deben ser dependientes de la clave primaria completa.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5A387B4D-C903-D520-04D9-700BEFE47AEA}"/>
              </a:ext>
            </a:extLst>
          </p:cNvPr>
          <p:cNvGraphicFramePr>
            <a:graphicFrameLocks noGrp="1"/>
          </p:cNvGraphicFramePr>
          <p:nvPr/>
        </p:nvGraphicFramePr>
        <p:xfrm>
          <a:off x="2076993" y="4369328"/>
          <a:ext cx="9415097" cy="21681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63498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905457068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3767164724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4272753773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  <a:gridCol w="1834109">
                  <a:extLst>
                    <a:ext uri="{9D8B030D-6E8A-4147-A177-3AD203B41FA5}">
                      <a16:colId xmlns:a16="http://schemas.microsoft.com/office/drawing/2014/main" val="3784279599"/>
                    </a:ext>
                  </a:extLst>
                </a:gridCol>
              </a:tblGrid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Origin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Latitude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Longitude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Freeze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3/07/2014 23:12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12/03/2013 11:30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Telekinesis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17/02/2010 20:15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19/02/2010 20:30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Billionaire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Time travel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43.6167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1.45000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France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10/11/2010 8:20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sp>
        <p:nvSpPr>
          <p:cNvPr id="7" name="Elipse 6">
            <a:extLst>
              <a:ext uri="{FF2B5EF4-FFF2-40B4-BE49-F238E27FC236}">
                <a16:creationId xmlns:a16="http://schemas.microsoft.com/office/drawing/2014/main" id="{428C8E4F-FA90-1BCB-2683-C5D87C9C80B1}"/>
              </a:ext>
            </a:extLst>
          </p:cNvPr>
          <p:cNvSpPr/>
          <p:nvPr/>
        </p:nvSpPr>
        <p:spPr>
          <a:xfrm>
            <a:off x="3014133" y="4261493"/>
            <a:ext cx="1394178" cy="2455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45464-5D3F-E9E6-A998-D3559EA52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D41F0-038A-2BBA-3579-21C3D064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DB2213-9A2B-A441-FFAA-704992C96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42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B47B7BA-0489-7E3E-ED65-8747DF6CA718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E871943-3460-5CF8-FC2B-EC5C12B4F2ED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3B3C4A1-B638-3279-3928-0DC57FEF2F82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E7F33B3-4705-CAE1-6030-651AB72BD5E8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3588AC-3213-88E9-7EA2-83FE595ADDC8}"/>
              </a:ext>
            </a:extLst>
          </p:cNvPr>
          <p:cNvSpPr txBox="1"/>
          <p:nvPr/>
        </p:nvSpPr>
        <p:spPr>
          <a:xfrm>
            <a:off x="1648178" y="3615163"/>
            <a:ext cx="27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Second</a:t>
            </a:r>
            <a:r>
              <a:rPr lang="es-CO" b="1" dirty="0"/>
              <a:t> Normal </a:t>
            </a:r>
            <a:r>
              <a:rPr lang="es-CO" b="1" dirty="0" err="1"/>
              <a:t>Form</a:t>
            </a:r>
            <a:r>
              <a:rPr lang="es-CO" b="1" dirty="0"/>
              <a:t> (2NF)</a:t>
            </a:r>
            <a:endParaRPr lang="en-US" b="1" dirty="0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BCD09FD9-6460-D999-C39C-D8C9739F2402}"/>
              </a:ext>
            </a:extLst>
          </p:cNvPr>
          <p:cNvSpPr/>
          <p:nvPr/>
        </p:nvSpPr>
        <p:spPr>
          <a:xfrm>
            <a:off x="4132609" y="3187199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D63163-7285-D5E9-AA8B-A3DADEC26A39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Cumplir 1NF.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Todas las claves no-primarias deben ser dependientes de la clave primaria completa.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EEDE86E-6F53-FA69-ABAB-AE485179A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694545"/>
              </p:ext>
            </p:extLst>
          </p:nvPr>
        </p:nvGraphicFramePr>
        <p:xfrm>
          <a:off x="3901429" y="4771264"/>
          <a:ext cx="5124584" cy="154209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562292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2562292">
                  <a:extLst>
                    <a:ext uri="{9D8B030D-6E8A-4147-A177-3AD203B41FA5}">
                      <a16:colId xmlns:a16="http://schemas.microsoft.com/office/drawing/2014/main" val="2905457068"/>
                    </a:ext>
                  </a:extLst>
                </a:gridCol>
              </a:tblGrid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Origin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Billionaire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117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AE87D-5EC0-47CE-D22B-69BC3D010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FDB09-07F6-E778-2940-8BC21023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96C1DE-3A2D-A6EE-F274-E244C4F875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43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0BFBD3-B108-83A9-4904-3159ABEF0662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4F216B5-6FC6-AF81-D5F7-49C7BDE185D7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E70855C6-6426-DB93-6D17-F4E7BE8184A6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C7EAB7C-3198-02E0-EF8A-29036184D84E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EBBB8E6-B9BE-619D-3387-24E3E96DFE09}"/>
              </a:ext>
            </a:extLst>
          </p:cNvPr>
          <p:cNvSpPr txBox="1"/>
          <p:nvPr/>
        </p:nvSpPr>
        <p:spPr>
          <a:xfrm>
            <a:off x="1648178" y="3615163"/>
            <a:ext cx="27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Second</a:t>
            </a:r>
            <a:r>
              <a:rPr lang="es-CO" b="1" dirty="0"/>
              <a:t> Normal </a:t>
            </a:r>
            <a:r>
              <a:rPr lang="es-CO" b="1" dirty="0" err="1"/>
              <a:t>Form</a:t>
            </a:r>
            <a:r>
              <a:rPr lang="es-CO" b="1" dirty="0"/>
              <a:t> (2NF)</a:t>
            </a:r>
            <a:endParaRPr lang="en-US" b="1" dirty="0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46C9AE2E-5C46-FD9D-60C0-28D71E50E432}"/>
              </a:ext>
            </a:extLst>
          </p:cNvPr>
          <p:cNvSpPr/>
          <p:nvPr/>
        </p:nvSpPr>
        <p:spPr>
          <a:xfrm>
            <a:off x="4295752" y="3232530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3A03400-E064-92C2-8C62-E08C86D7281C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Cumplir 1NF.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Todas las claves no-primarias deben ser dependientes de la clave primaria completa.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06A36E0-E373-5F66-BB35-D4660FD76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599854"/>
              </p:ext>
            </p:extLst>
          </p:nvPr>
        </p:nvGraphicFramePr>
        <p:xfrm>
          <a:off x="2460815" y="4526574"/>
          <a:ext cx="8151599" cy="21681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63498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3767164724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4272753773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  <a:gridCol w="1834109">
                  <a:extLst>
                    <a:ext uri="{9D8B030D-6E8A-4147-A177-3AD203B41FA5}">
                      <a16:colId xmlns:a16="http://schemas.microsoft.com/office/drawing/2014/main" val="3784279599"/>
                    </a:ext>
                  </a:extLst>
                </a:gridCol>
              </a:tblGrid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Latitude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Longitude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Freeze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3/07/2014 23:12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12/03/2013 11:30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Telekinesis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17/02/2010 20:15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19/02/2010 20:30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Time </a:t>
                      </a:r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travel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43.6167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1.45000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France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10/11/2010 8:20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sp>
        <p:nvSpPr>
          <p:cNvPr id="7" name="Elipse 6">
            <a:extLst>
              <a:ext uri="{FF2B5EF4-FFF2-40B4-BE49-F238E27FC236}">
                <a16:creationId xmlns:a16="http://schemas.microsoft.com/office/drawing/2014/main" id="{6B4422CC-FCBE-295B-16CA-881297D57FE2}"/>
              </a:ext>
            </a:extLst>
          </p:cNvPr>
          <p:cNvSpPr/>
          <p:nvPr/>
        </p:nvSpPr>
        <p:spPr>
          <a:xfrm>
            <a:off x="2116505" y="4367127"/>
            <a:ext cx="1394178" cy="2455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CF6E02D4-1091-2BF3-7DFE-E487E6222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73137"/>
              </p:ext>
            </p:extLst>
          </p:nvPr>
        </p:nvGraphicFramePr>
        <p:xfrm>
          <a:off x="6618426" y="4263977"/>
          <a:ext cx="5124584" cy="154209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562292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2562292">
                  <a:extLst>
                    <a:ext uri="{9D8B030D-6E8A-4147-A177-3AD203B41FA5}">
                      <a16:colId xmlns:a16="http://schemas.microsoft.com/office/drawing/2014/main" val="2905457068"/>
                    </a:ext>
                  </a:extLst>
                </a:gridCol>
              </a:tblGrid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Origin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Billionaire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2C6B831-E6E1-0440-F245-2A9AE608A701}"/>
              </a:ext>
            </a:extLst>
          </p:cNvPr>
          <p:cNvCxnSpPr>
            <a:endCxn id="12" idx="1"/>
          </p:cNvCxnSpPr>
          <p:nvPr/>
        </p:nvCxnSpPr>
        <p:spPr>
          <a:xfrm flipV="1">
            <a:off x="3510683" y="5035022"/>
            <a:ext cx="3107743" cy="3723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25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449A9-EBDC-3942-5AB7-8EC3ACBF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307D2-43AE-E57C-9F0F-C6F2A734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6BF024-EAD7-249D-4E78-62BB045379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44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845CE53-30E3-B30F-75FC-051E78C7799B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E9E165F-F569-143B-0CCE-42AD4A8FBDEF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4AB5379F-A499-86F5-EC31-C66E3631FE9F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E64F1F-FE1F-CCB2-D438-8044B15457E0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3C365F-092A-3D94-20AE-526CDB2A548E}"/>
              </a:ext>
            </a:extLst>
          </p:cNvPr>
          <p:cNvSpPr txBox="1"/>
          <p:nvPr/>
        </p:nvSpPr>
        <p:spPr>
          <a:xfrm>
            <a:off x="1648178" y="3615163"/>
            <a:ext cx="27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Third</a:t>
            </a:r>
            <a:r>
              <a:rPr lang="es-CO" b="1" dirty="0"/>
              <a:t> Normal </a:t>
            </a:r>
            <a:r>
              <a:rPr lang="es-CO" b="1" dirty="0" err="1"/>
              <a:t>Form</a:t>
            </a:r>
            <a:r>
              <a:rPr lang="es-CO" b="1" dirty="0"/>
              <a:t> (3NF)</a:t>
            </a:r>
            <a:endParaRPr lang="en-US" b="1" dirty="0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E4719620-8777-AB70-1417-B41732F9B554}"/>
              </a:ext>
            </a:extLst>
          </p:cNvPr>
          <p:cNvSpPr/>
          <p:nvPr/>
        </p:nvSpPr>
        <p:spPr>
          <a:xfrm>
            <a:off x="4295752" y="3232530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9C97621-2AE7-D717-3438-577F6AA649E4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Cumplir 1NF + 2NF.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Todas las claves no-primarias deben ser </a:t>
            </a:r>
            <a:r>
              <a:rPr lang="es-CO" b="1" dirty="0"/>
              <a:t>directamente</a:t>
            </a:r>
            <a:r>
              <a:rPr lang="es-CO" dirty="0"/>
              <a:t> dependientes de la clave primaria completa e </a:t>
            </a:r>
            <a:r>
              <a:rPr lang="es-CO" b="1" dirty="0"/>
              <a:t>independientes </a:t>
            </a:r>
            <a:r>
              <a:rPr lang="es-CO" dirty="0"/>
              <a:t>entre ellas.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3A848BE8-3F73-CB0C-D41D-276F5C8EF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99293"/>
              </p:ext>
            </p:extLst>
          </p:nvPr>
        </p:nvGraphicFramePr>
        <p:xfrm>
          <a:off x="2460815" y="4526574"/>
          <a:ext cx="8151599" cy="21681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63498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3767164724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4272753773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  <a:gridCol w="1834109">
                  <a:extLst>
                    <a:ext uri="{9D8B030D-6E8A-4147-A177-3AD203B41FA5}">
                      <a16:colId xmlns:a16="http://schemas.microsoft.com/office/drawing/2014/main" val="3784279599"/>
                    </a:ext>
                  </a:extLst>
                </a:gridCol>
              </a:tblGrid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Latitude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Longitude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Freeze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3/07/2014 23:12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12/03/2013 11:30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Telekinesis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17/02/2010 20:15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19/02/2010 20:30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Time </a:t>
                      </a:r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travel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43.6167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1.45000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France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10/11/2010 8:20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sp>
        <p:nvSpPr>
          <p:cNvPr id="13" name="Elipse 12">
            <a:extLst>
              <a:ext uri="{FF2B5EF4-FFF2-40B4-BE49-F238E27FC236}">
                <a16:creationId xmlns:a16="http://schemas.microsoft.com/office/drawing/2014/main" id="{975994B9-95EE-6AA7-5D7B-6477E9EB6964}"/>
              </a:ext>
            </a:extLst>
          </p:cNvPr>
          <p:cNvSpPr/>
          <p:nvPr/>
        </p:nvSpPr>
        <p:spPr>
          <a:xfrm>
            <a:off x="4582834" y="4402604"/>
            <a:ext cx="4132188" cy="2455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88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7AFEE-982F-ADE5-0D04-01709DC87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45B8B-32D5-287E-1B21-F9822108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A6BFEE-3D65-9F46-5778-4FC1E72F2C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45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FB07424-6C4F-183F-FCA5-20CEDBA827DF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D553132-BB10-DDD3-B120-9D667146D9DF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CDB9C1F-A3BB-BC30-B3B1-83985CB07A9B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E0CA28-BA24-C70A-004B-03E3EAA62694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180BCE-6C01-D1EC-A9DE-B080ABD98926}"/>
              </a:ext>
            </a:extLst>
          </p:cNvPr>
          <p:cNvSpPr txBox="1"/>
          <p:nvPr/>
        </p:nvSpPr>
        <p:spPr>
          <a:xfrm>
            <a:off x="1648178" y="3615163"/>
            <a:ext cx="27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Third</a:t>
            </a:r>
            <a:r>
              <a:rPr lang="es-CO" b="1" dirty="0"/>
              <a:t> Normal </a:t>
            </a:r>
            <a:r>
              <a:rPr lang="es-CO" b="1" dirty="0" err="1"/>
              <a:t>Form</a:t>
            </a:r>
            <a:r>
              <a:rPr lang="es-CO" b="1" dirty="0"/>
              <a:t> (3NF)</a:t>
            </a:r>
            <a:endParaRPr lang="en-US" b="1" dirty="0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1ADB5015-E334-90E5-66FF-C352560134F6}"/>
              </a:ext>
            </a:extLst>
          </p:cNvPr>
          <p:cNvSpPr/>
          <p:nvPr/>
        </p:nvSpPr>
        <p:spPr>
          <a:xfrm>
            <a:off x="4295752" y="3232530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516CC8-D795-8913-A714-53DB9C00599B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Cumplir 1NF + 2NF.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Todas las claves no-primarias deben ser </a:t>
            </a:r>
            <a:r>
              <a:rPr lang="es-CO" b="1" dirty="0"/>
              <a:t>directamente</a:t>
            </a:r>
            <a:r>
              <a:rPr lang="es-CO" dirty="0"/>
              <a:t> dependientes de la clave primaria completa e </a:t>
            </a:r>
            <a:r>
              <a:rPr lang="es-CO" b="1" dirty="0"/>
              <a:t>independientes </a:t>
            </a:r>
            <a:r>
              <a:rPr lang="es-CO" dirty="0"/>
              <a:t>entre ellas.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C4D5CF88-D1EC-CBD9-BB88-2C0648D66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0084"/>
              </p:ext>
            </p:extLst>
          </p:nvPr>
        </p:nvGraphicFramePr>
        <p:xfrm>
          <a:off x="2076994" y="4524036"/>
          <a:ext cx="5624603" cy="21681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63498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  <a:gridCol w="1834109">
                  <a:extLst>
                    <a:ext uri="{9D8B030D-6E8A-4147-A177-3AD203B41FA5}">
                      <a16:colId xmlns:a16="http://schemas.microsoft.com/office/drawing/2014/main" val="3784279599"/>
                    </a:ext>
                  </a:extLst>
                </a:gridCol>
              </a:tblGrid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Location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ID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Freeze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3/07/2014 23:12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12/03/2013 11:30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Telekinesis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17/02/2010 20:15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19/02/2010 20:30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Time </a:t>
                      </a:r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travel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10/11/2010 8:20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sp>
        <p:nvSpPr>
          <p:cNvPr id="13" name="Elipse 12">
            <a:extLst>
              <a:ext uri="{FF2B5EF4-FFF2-40B4-BE49-F238E27FC236}">
                <a16:creationId xmlns:a16="http://schemas.microsoft.com/office/drawing/2014/main" id="{50EA28E6-7832-5E38-742A-71B20F1DC583}"/>
              </a:ext>
            </a:extLst>
          </p:cNvPr>
          <p:cNvSpPr/>
          <p:nvPr/>
        </p:nvSpPr>
        <p:spPr>
          <a:xfrm>
            <a:off x="4244952" y="4472761"/>
            <a:ext cx="1625270" cy="2374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4981CC6-1D34-C419-A8C8-1BB34FC74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86059"/>
              </p:ext>
            </p:extLst>
          </p:nvPr>
        </p:nvGraphicFramePr>
        <p:xfrm>
          <a:off x="6499016" y="4323063"/>
          <a:ext cx="5410760" cy="136719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2690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352690">
                  <a:extLst>
                    <a:ext uri="{9D8B030D-6E8A-4147-A177-3AD203B41FA5}">
                      <a16:colId xmlns:a16="http://schemas.microsoft.com/office/drawing/2014/main" val="3767164724"/>
                    </a:ext>
                  </a:extLst>
                </a:gridCol>
                <a:gridCol w="1352690">
                  <a:extLst>
                    <a:ext uri="{9D8B030D-6E8A-4147-A177-3AD203B41FA5}">
                      <a16:colId xmlns:a16="http://schemas.microsoft.com/office/drawing/2014/main" val="4272753773"/>
                    </a:ext>
                  </a:extLst>
                </a:gridCol>
                <a:gridCol w="1352690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</a:tblGrid>
              <a:tr h="341798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Location</a:t>
                      </a:r>
                      <a:r>
                        <a:rPr lang="es-CO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ID</a:t>
                      </a:r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Latitude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Longitude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badi Extra Light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43.6167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1.45000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France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45873AD-237C-3D56-43A1-D9C0D12DAD27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5870222" y="5035022"/>
            <a:ext cx="748204" cy="6247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1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3F465-93F7-F7DC-7210-6CDCCECA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A3A2E-F611-674C-18EF-129213DC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DE8474-3653-7131-97E9-4932BEAAEB27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174FD-DA6D-6C6D-B505-065335B25FEA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E7A57010-D53A-2E27-6F04-87180BCB63DF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9638389-98D1-A3AF-9A4A-8C2D84CCC830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Normalización de Modelos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C9ABB66-8AF5-F996-0035-4DA43AC2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37" y="2972501"/>
            <a:ext cx="6295008" cy="174412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B344ABD-214F-CCEB-2770-40274CD6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61" y="3172950"/>
            <a:ext cx="5943507" cy="32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1753C-78C0-7FA2-F551-85917959D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6E282-877B-0B73-BD9A-BCB9BA2E4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BD54CDF-5631-64E2-A9AC-6094F31C4F2C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648549E-175B-3F76-8A81-58CAF8C40C9C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1E9CC437-069E-C3D6-3193-B95941B73E52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4A627C-88A8-5F61-E26E-CD5F16ECEE47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Normalización de Modelos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4F32875-5CCA-6BA1-10C8-43B99CA4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04" y="2934177"/>
            <a:ext cx="6295008" cy="1744122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F55D58F-35A5-9EE8-3F84-49316C71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93" y="3113373"/>
            <a:ext cx="5943507" cy="3275841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03C6A9F-88CC-41E9-A8C3-1D332E2F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136" y="2861059"/>
            <a:ext cx="5656675" cy="3774872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4A00C97-AD04-1594-476A-EDFDD3664DFA}"/>
              </a:ext>
            </a:extLst>
          </p:cNvPr>
          <p:cNvSpPr/>
          <p:nvPr/>
        </p:nvSpPr>
        <p:spPr>
          <a:xfrm>
            <a:off x="706592" y="5314335"/>
            <a:ext cx="11338651" cy="154366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OJO: La normalización puede afectar negativamente el desempeño de una aplicación: al incrementar el número de modelos, el número de JOINS necesarios para responder a un </a:t>
            </a:r>
            <a:r>
              <a:rPr lang="es-CO" b="1" dirty="0" err="1">
                <a:solidFill>
                  <a:schemeClr val="bg1"/>
                </a:solidFill>
              </a:rPr>
              <a:t>query</a:t>
            </a:r>
            <a:r>
              <a:rPr lang="es-CO" b="1" dirty="0">
                <a:solidFill>
                  <a:schemeClr val="bg1"/>
                </a:solidFill>
              </a:rPr>
              <a:t> incrementa. Es buena </a:t>
            </a:r>
            <a:r>
              <a:rPr lang="es-CO" b="1" dirty="0" err="1">
                <a:solidFill>
                  <a:schemeClr val="bg1"/>
                </a:solidFill>
              </a:rPr>
              <a:t>prácitca</a:t>
            </a:r>
            <a:r>
              <a:rPr lang="es-CO" b="1" dirty="0">
                <a:solidFill>
                  <a:schemeClr val="bg1"/>
                </a:solidFill>
              </a:rPr>
              <a:t> normalizar datos mientras se diseña, pero desnormalizar selectivamente cuando se optimiza.</a:t>
            </a:r>
          </a:p>
        </p:txBody>
      </p:sp>
    </p:spTree>
    <p:extLst>
      <p:ext uri="{BB962C8B-B14F-4D97-AF65-F5344CB8AC3E}">
        <p14:creationId xmlns:p14="http://schemas.microsoft.com/office/powerpoint/2010/main" val="170850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85B06-4EAC-CBCD-2C5F-FBEC96AB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914AD-5262-F1F7-3639-345B1841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1C18FD-E651-A1B6-139A-37AE3FE84A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48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08C1ED1-5E93-0DC8-48CA-05A641F9D504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F772427-70AE-4437-8307-17893678026A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9C6F5ADE-5AB0-5F8B-ACD4-F274A8AD9E9E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EDA4429-52E9-CF76-CF42-11ACD7993D3A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Model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Mixins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244E393-238C-0B5C-B87D-68D460193C71}"/>
              </a:ext>
            </a:extLst>
          </p:cNvPr>
          <p:cNvSpPr/>
          <p:nvPr/>
        </p:nvSpPr>
        <p:spPr>
          <a:xfrm>
            <a:off x="2214989" y="3891502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/>
              <a:t>Problema</a:t>
            </a:r>
            <a:r>
              <a:rPr lang="es-CO" b="1" dirty="0"/>
              <a:t>: diferentes modelos tienen campos o métodos duplicados, violando el principio DRY.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C0A3319-CB9A-324B-3A28-DA59441169AB}"/>
              </a:ext>
            </a:extLst>
          </p:cNvPr>
          <p:cNvSpPr/>
          <p:nvPr/>
        </p:nvSpPr>
        <p:spPr>
          <a:xfrm>
            <a:off x="7381218" y="3796552"/>
            <a:ext cx="4268916" cy="118082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/>
              <a:t>Solución</a:t>
            </a:r>
            <a:r>
              <a:rPr lang="es-CO" b="1" dirty="0"/>
              <a:t>: Extraer campos y métodos comunes en uno o varios </a:t>
            </a:r>
            <a:r>
              <a:rPr lang="es-CO" b="1" i="1" dirty="0" err="1"/>
              <a:t>mixins</a:t>
            </a:r>
            <a:r>
              <a:rPr lang="es-CO" b="1" i="1" dirty="0"/>
              <a:t>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4873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5799-E587-A0BB-96F7-14818700B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65AFE-B934-4521-524A-6367E820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5ABC09-AE2F-C5E0-1E0F-87784068C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49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144B5C-B9A0-BB84-5754-43B16AEDBEF1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4281FD0-1C1C-0FBA-65EE-2194277AFBC8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01B8D8C3-1F1D-DC0F-EAC2-A13A04CD6E15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04A1BA-F7D7-4800-7620-713C376196D2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Model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Mixins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5056983-D2F6-B9E2-1EEB-83FFB6C1691A}"/>
              </a:ext>
            </a:extLst>
          </p:cNvPr>
          <p:cNvSpPr/>
          <p:nvPr/>
        </p:nvSpPr>
        <p:spPr>
          <a:xfrm>
            <a:off x="1964838" y="3135713"/>
            <a:ext cx="3939251" cy="112346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 err="1"/>
              <a:t>Abstract</a:t>
            </a:r>
            <a:r>
              <a:rPr lang="es-CO" b="1" u="sng" dirty="0"/>
              <a:t> Base </a:t>
            </a:r>
            <a:r>
              <a:rPr lang="es-CO" b="1" u="sng" dirty="0" err="1"/>
              <a:t>Class</a:t>
            </a:r>
            <a:r>
              <a:rPr lang="es-CO" b="1" u="sng" dirty="0"/>
              <a:t>: </a:t>
            </a:r>
            <a:r>
              <a:rPr lang="es-CO" dirty="0"/>
              <a:t>clase de Django que permite heredar campos a un modelo, sin crear nuevas tablas en el mismo.</a:t>
            </a:r>
            <a:r>
              <a:rPr lang="es-CO" b="1" u="sng" dirty="0"/>
              <a:t> </a:t>
            </a:r>
            <a:endParaRPr lang="es-CO" b="1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1420C95-3A7A-54BE-82EC-5EB209B9ACA8}"/>
              </a:ext>
            </a:extLst>
          </p:cNvPr>
          <p:cNvSpPr/>
          <p:nvPr/>
        </p:nvSpPr>
        <p:spPr>
          <a:xfrm>
            <a:off x="6751958" y="3135713"/>
            <a:ext cx="1477642" cy="36385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/>
              <a:t>Ventajas</a:t>
            </a:r>
            <a:endParaRPr lang="es-CO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16D4E75-2BDF-DD4E-7924-7776F202E048}"/>
              </a:ext>
            </a:extLst>
          </p:cNvPr>
          <p:cNvSpPr txBox="1"/>
          <p:nvPr/>
        </p:nvSpPr>
        <p:spPr>
          <a:xfrm>
            <a:off x="6096000" y="3640934"/>
            <a:ext cx="5475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Permite usar el concepto de herencia de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Tablas </a:t>
            </a:r>
            <a:r>
              <a:rPr lang="es-CO" dirty="0" err="1"/>
              <a:t>auto-contenidas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Los campos se crean en la tabla/modelo no-abstracto.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DRY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7657A5C-0411-D8FD-A44D-64B953BE40A8}"/>
              </a:ext>
            </a:extLst>
          </p:cNvPr>
          <p:cNvSpPr/>
          <p:nvPr/>
        </p:nvSpPr>
        <p:spPr>
          <a:xfrm>
            <a:off x="6751958" y="5155867"/>
            <a:ext cx="1477642" cy="36385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/>
              <a:t>Desventajas</a:t>
            </a:r>
            <a:endParaRPr lang="es-CO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70769A-FA58-6344-8C1F-DD4843ABA4DC}"/>
              </a:ext>
            </a:extLst>
          </p:cNvPr>
          <p:cNvSpPr txBox="1"/>
          <p:nvPr/>
        </p:nvSpPr>
        <p:spPr>
          <a:xfrm>
            <a:off x="5904089" y="5557323"/>
            <a:ext cx="5475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No puede tener </a:t>
            </a:r>
            <a:r>
              <a:rPr lang="es-CO" dirty="0" err="1"/>
              <a:t>Foreign</a:t>
            </a:r>
            <a:r>
              <a:rPr lang="es-CO" dirty="0"/>
              <a:t> </a:t>
            </a:r>
            <a:r>
              <a:rPr lang="es-CO" dirty="0" err="1"/>
              <a:t>key</a:t>
            </a:r>
            <a:r>
              <a:rPr lang="es-CO" dirty="0"/>
              <a:t> o campos </a:t>
            </a:r>
            <a:r>
              <a:rPr lang="es-CO" dirty="0" err="1"/>
              <a:t>many-to-many</a:t>
            </a:r>
            <a:r>
              <a:rPr lang="es-CO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No se pueden instanciar o guardar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No pueden ser usados en un </a:t>
            </a:r>
            <a:r>
              <a:rPr lang="es-CO" dirty="0" err="1"/>
              <a:t>query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51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4" grpId="0"/>
      <p:bldP spid="15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2159E-1646-13FA-80A5-953C54B6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 dirty="0"/>
              <a:t>Crear una unidad de prueba (Test </a:t>
            </a:r>
            <a:r>
              <a:rPr lang="es-CO" sz="3200" dirty="0" err="1"/>
              <a:t>Unit</a:t>
            </a:r>
            <a:r>
              <a:rPr lang="es-CO" sz="3200" dirty="0"/>
              <a:t>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F575A1-2FB9-FC86-B577-BE5BB588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86" y="1758254"/>
            <a:ext cx="8591006" cy="4320332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F10AACB-F0E6-0CEA-DE37-7CC320EDE321}"/>
              </a:ext>
            </a:extLst>
          </p:cNvPr>
          <p:cNvSpPr/>
          <p:nvPr/>
        </p:nvSpPr>
        <p:spPr>
          <a:xfrm>
            <a:off x="9230634" y="1484244"/>
            <a:ext cx="2072775" cy="85369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tests.py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424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A480D-1D22-0B82-9403-6A511C234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67921-4C87-B4C6-09B1-15B4761F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 – Patrones de Diseño I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8656A8-8271-432E-A17D-AA435F7D360D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FEC80DF-C3F9-11CD-E7E0-F3607508D05E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5D9054CA-9A9D-E34D-42A7-286C2A3DE6DE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A4EBDF-A113-A5EB-510A-ED29D3F83A89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Model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Mixins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8F30183-5616-FB81-9480-37590590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72" y="3304069"/>
            <a:ext cx="5418483" cy="333186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FD4722C0-1D44-4B5B-E643-E32C5A29F5B1}"/>
              </a:ext>
            </a:extLst>
          </p:cNvPr>
          <p:cNvSpPr/>
          <p:nvPr/>
        </p:nvSpPr>
        <p:spPr>
          <a:xfrm>
            <a:off x="2449688" y="3307644"/>
            <a:ext cx="1230489" cy="564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404BE02-9C77-1381-F959-B3D53DED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24" y="2799585"/>
            <a:ext cx="4899378" cy="407568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Flecha: curvada hacia abajo 17">
            <a:extLst>
              <a:ext uri="{FF2B5EF4-FFF2-40B4-BE49-F238E27FC236}">
                <a16:creationId xmlns:a16="http://schemas.microsoft.com/office/drawing/2014/main" id="{BD89D5E2-0A0C-4986-BF0E-489B9A2F45C7}"/>
              </a:ext>
            </a:extLst>
          </p:cNvPr>
          <p:cNvSpPr/>
          <p:nvPr/>
        </p:nvSpPr>
        <p:spPr>
          <a:xfrm>
            <a:off x="5615677" y="2778818"/>
            <a:ext cx="1344852" cy="666044"/>
          </a:xfrm>
          <a:prstGeom prst="curved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5DE70AD-CE7B-CD16-BDD5-860E05459C81}"/>
              </a:ext>
            </a:extLst>
          </p:cNvPr>
          <p:cNvSpPr/>
          <p:nvPr/>
        </p:nvSpPr>
        <p:spPr>
          <a:xfrm>
            <a:off x="3239911" y="5430703"/>
            <a:ext cx="8805332" cy="1427297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TIP: Si un </a:t>
            </a:r>
            <a:r>
              <a:rPr lang="es-CO" b="1" dirty="0" err="1">
                <a:solidFill>
                  <a:schemeClr val="bg1"/>
                </a:solidFill>
              </a:rPr>
              <a:t>mixin</a:t>
            </a:r>
            <a:r>
              <a:rPr lang="es-CO" b="1" dirty="0">
                <a:solidFill>
                  <a:schemeClr val="bg1"/>
                </a:solidFill>
              </a:rPr>
              <a:t> empieza a ser grande, o tener muchas funcionalidades, empieza a violar el principio de responsabilidades únicas. En ese caso, se debe considerar replantearlo en clases más pequeñas. Hay que permitir que el </a:t>
            </a:r>
            <a:r>
              <a:rPr lang="es-CO" b="1" dirty="0" err="1">
                <a:solidFill>
                  <a:schemeClr val="bg1"/>
                </a:solidFill>
              </a:rPr>
              <a:t>mixin</a:t>
            </a:r>
            <a:r>
              <a:rPr lang="es-CO" b="1" dirty="0">
                <a:solidFill>
                  <a:schemeClr val="bg1"/>
                </a:solidFill>
              </a:rPr>
              <a:t> haga una sola cosa y la haga bien.</a:t>
            </a:r>
          </a:p>
        </p:txBody>
      </p:sp>
    </p:spTree>
    <p:extLst>
      <p:ext uri="{BB962C8B-B14F-4D97-AF65-F5344CB8AC3E}">
        <p14:creationId xmlns:p14="http://schemas.microsoft.com/office/powerpoint/2010/main" val="136950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B1A55-CE44-800A-8C3A-B25FD241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Ejercicio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B2664C-3C1E-39F4-FB5A-5D36FF39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O" sz="2200" dirty="0"/>
              <a:t>Desarrolle el siguiente tutorial, y realice las actividades propuestas.</a:t>
            </a:r>
          </a:p>
          <a:p>
            <a:pPr algn="ctr"/>
            <a:r>
              <a:rPr lang="es-CO" sz="2200" dirty="0"/>
              <a:t>Este tutorial proporciona una manera práctica de entender los conceptos, componentes, librerías y arquitectura básica de Django.</a:t>
            </a:r>
          </a:p>
          <a:p>
            <a:pPr algn="ctr"/>
            <a:r>
              <a:rPr lang="es-CO" sz="2200" b="1" u="sng" dirty="0"/>
              <a:t>Cada línea que codifique y/o copie y pegue, léala en detalle, analícela, vuélvala y léala, y finalmente comprenda lo que se esta haciendo.</a:t>
            </a:r>
          </a:p>
          <a:p>
            <a:pPr algn="ctr"/>
            <a:r>
              <a:rPr lang="es-CO" sz="2200" dirty="0"/>
              <a:t>La próxima clase se explicará desde la teoría los elementos vistos.</a:t>
            </a:r>
          </a:p>
          <a:p>
            <a:pPr marL="0" indent="0" algn="ctr">
              <a:buNone/>
            </a:pPr>
            <a:endParaRPr lang="es-CO" sz="2200" b="1" dirty="0"/>
          </a:p>
          <a:p>
            <a:pPr marL="0" indent="0" algn="ctr">
              <a:buNone/>
            </a:pPr>
            <a:r>
              <a:rPr lang="es-CO" sz="2200" b="1" dirty="0"/>
              <a:t>Nota: para todos los tutoriales de este curso, a medida de que vaya haciendo los tutoriales, vaya anotando en una hoja las dudas, y en la clase siguiente pregunte sus dudas.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53A43B-1AB8-9267-110D-3E327647C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87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CCA8E-B4B3-438F-126B-EB36F576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Taller 01 – calificable GRUPO MIERCOLES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7FC9A5-BEF2-F396-8AE5-3A5D30F90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0319" y="1906089"/>
            <a:ext cx="9666016" cy="4008936"/>
          </a:xfrm>
        </p:spPr>
        <p:txBody>
          <a:bodyPr>
            <a:normAutofit/>
          </a:bodyPr>
          <a:lstStyle/>
          <a:p>
            <a:pPr algn="just"/>
            <a:r>
              <a:rPr lang="es-CO" sz="2800" dirty="0"/>
              <a:t>Realice el taller 01 calificable. Plazo máximo entrega del taller 01 calificable: 18 de </a:t>
            </a:r>
            <a:r>
              <a:rPr lang="es-CO" dirty="0"/>
              <a:t>Septiembre</a:t>
            </a:r>
            <a:r>
              <a:rPr lang="es-CO" sz="2800" dirty="0"/>
              <a:t> a la 11:59 pm.</a:t>
            </a:r>
          </a:p>
          <a:p>
            <a:pPr algn="just"/>
            <a:endParaRPr lang="es-CO" sz="2800" dirty="0"/>
          </a:p>
          <a:p>
            <a:pPr algn="just"/>
            <a:r>
              <a:rPr lang="es-CO" sz="2800" dirty="0"/>
              <a:t>Suba el código del taller solucionado a </a:t>
            </a:r>
            <a:r>
              <a:rPr lang="es-CO" sz="2800" dirty="0" err="1"/>
              <a:t>Teams</a:t>
            </a:r>
            <a:r>
              <a:rPr lang="es-CO" sz="2800" dirty="0"/>
              <a:t> (el docente habilitará un espacio para este).</a:t>
            </a:r>
          </a:p>
          <a:p>
            <a:pPr algn="just"/>
            <a:endParaRPr lang="es-CO" sz="2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ABA80A-6E50-6865-6658-DCFD7D524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52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9C9D6BC-0389-9C4C-490D-C0595C08FDEE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CCA8E-B4B3-438F-126B-EB36F576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Taller 01 </a:t>
            </a:r>
            <a:r>
              <a:rPr lang="es-CO"/>
              <a:t>– calificable GRUPO VIERNES 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ABA80A-6E50-6865-6658-DCFD7D524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53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9C9D6BC-0389-9C4C-490D-C0595C08FDEE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82C2F76-C414-4405-CFC5-8490FF8B7AC7}"/>
              </a:ext>
            </a:extLst>
          </p:cNvPr>
          <p:cNvSpPr txBox="1">
            <a:spLocks/>
          </p:cNvSpPr>
          <p:nvPr/>
        </p:nvSpPr>
        <p:spPr>
          <a:xfrm>
            <a:off x="2010319" y="1906089"/>
            <a:ext cx="9666016" cy="40089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Realice el taller 01 calificable. Plazo máximo entrega del taller 01 calificable: 20 de Septiembre a la 11:59 pm.</a:t>
            </a:r>
          </a:p>
          <a:p>
            <a:endParaRPr lang="es-CO" dirty="0"/>
          </a:p>
          <a:p>
            <a:r>
              <a:rPr lang="es-CO" dirty="0"/>
              <a:t>Suba el código del taller solucionado a </a:t>
            </a:r>
            <a:r>
              <a:rPr lang="es-CO" dirty="0" err="1"/>
              <a:t>Teams</a:t>
            </a:r>
            <a:r>
              <a:rPr lang="es-CO" dirty="0"/>
              <a:t> (el docente habilitará un espacio para este).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719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1681316"/>
            <a:ext cx="10702886" cy="4709652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son los modelos?</a:t>
            </a:r>
          </a:p>
          <a:p>
            <a:pPr algn="just">
              <a:buSzPct val="100000"/>
            </a:pPr>
            <a:r>
              <a:rPr lang="es-CO" sz="2000" dirty="0"/>
              <a:t>¿Cuántas tablas representa un modelo?</a:t>
            </a:r>
          </a:p>
          <a:p>
            <a:pPr algn="just">
              <a:buSzPct val="100000"/>
            </a:pPr>
            <a:r>
              <a:rPr lang="es-CO" sz="2000" dirty="0"/>
              <a:t>¿Qué son los </a:t>
            </a:r>
            <a:r>
              <a:rPr lang="es-CO" sz="2000" dirty="0" err="1"/>
              <a:t>migrations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¿Para qué usar los </a:t>
            </a:r>
            <a:r>
              <a:rPr lang="es-CO" sz="2000" dirty="0" err="1"/>
              <a:t>fakers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¿Qué es </a:t>
            </a:r>
            <a:r>
              <a:rPr lang="es-CO" sz="2000" dirty="0" err="1"/>
              <a:t>eager</a:t>
            </a:r>
            <a:r>
              <a:rPr lang="es-CO" sz="2000" dirty="0"/>
              <a:t> </a:t>
            </a:r>
            <a:r>
              <a:rPr lang="es-CO" sz="2000" dirty="0" err="1"/>
              <a:t>loading</a:t>
            </a:r>
            <a:r>
              <a:rPr lang="es-CO" sz="2000" dirty="0"/>
              <a:t> y </a:t>
            </a:r>
            <a:r>
              <a:rPr lang="es-CO" sz="2000" dirty="0" err="1"/>
              <a:t>lazy</a:t>
            </a:r>
            <a:r>
              <a:rPr lang="es-CO" sz="2000" dirty="0"/>
              <a:t> </a:t>
            </a:r>
            <a:r>
              <a:rPr lang="es-CO" sz="2000" dirty="0" err="1"/>
              <a:t>loading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¿Cómo definir relaciones entre clases en Django?</a:t>
            </a:r>
          </a:p>
          <a:p>
            <a:pPr algn="just">
              <a:buSzPct val="100000"/>
            </a:pPr>
            <a:r>
              <a:rPr lang="es-CO" sz="2000" dirty="0"/>
              <a:t>¿Dónde realizar las validaciones de los valores para creación de objetos?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54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331353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 Django 4 for the Impatient.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 dirty="0"/>
              <a:t>Balachandran Pillai, A. (2017). Software Architecture with Python.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 dirty="0"/>
              <a:t>Meles, A. (2022). Django 4 By Example. </a:t>
            </a:r>
            <a:r>
              <a:rPr lang="en-US" sz="2000" dirty="0" err="1"/>
              <a:t>Packt</a:t>
            </a:r>
            <a:r>
              <a:rPr lang="en-US" sz="2000"/>
              <a:t> Publishing Ltd.</a:t>
            </a:r>
            <a:endParaRPr lang="en-US" sz="2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4307BA-F8D1-C739-9641-F9CADF06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15" y="1086678"/>
            <a:ext cx="10509885" cy="406926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192570B-E84D-6714-A42F-EF544E77A3B3}"/>
              </a:ext>
            </a:extLst>
          </p:cNvPr>
          <p:cNvSpPr/>
          <p:nvPr/>
        </p:nvSpPr>
        <p:spPr>
          <a:xfrm>
            <a:off x="4789834" y="5326431"/>
            <a:ext cx="2829470" cy="10405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3 </a:t>
            </a:r>
            <a:r>
              <a:rPr lang="es-CO" b="1" dirty="0" err="1"/>
              <a:t>queries</a:t>
            </a:r>
            <a:r>
              <a:rPr lang="es-CO" b="1" dirty="0"/>
              <a:t> a la BD, para cargar 1 producto con sus comentarios 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D89CAEC-BD48-15DA-1AA3-B4620CDD42A5}"/>
              </a:ext>
            </a:extLst>
          </p:cNvPr>
          <p:cNvSpPr/>
          <p:nvPr/>
        </p:nvSpPr>
        <p:spPr>
          <a:xfrm>
            <a:off x="7870964" y="534401"/>
            <a:ext cx="3592166" cy="38179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python</a:t>
            </a:r>
            <a:r>
              <a:rPr lang="es-CO" b="1" dirty="0"/>
              <a:t> manage.py test </a:t>
            </a:r>
            <a:r>
              <a:rPr lang="es-CO" b="1" dirty="0" err="1"/>
              <a:t>pages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79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52FBA-ED19-117D-39E8-D74201A0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cambió?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C79252-636C-2010-654E-79D9A952FB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01B40FC-9863-DD02-5697-E9DA1132A082}"/>
              </a:ext>
            </a:extLst>
          </p:cNvPr>
          <p:cNvSpPr/>
          <p:nvPr/>
        </p:nvSpPr>
        <p:spPr>
          <a:xfrm>
            <a:off x="738524" y="547595"/>
            <a:ext cx="1924735" cy="49992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Versión Anterior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D67EC9B-D239-3BE7-C6AF-00FABF542000}"/>
              </a:ext>
            </a:extLst>
          </p:cNvPr>
          <p:cNvSpPr/>
          <p:nvPr/>
        </p:nvSpPr>
        <p:spPr>
          <a:xfrm>
            <a:off x="9818275" y="3668997"/>
            <a:ext cx="1924735" cy="49992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Versión Nueva</a:t>
            </a:r>
            <a:endParaRPr lang="es-CO" dirty="0"/>
          </a:p>
        </p:txBody>
      </p:sp>
      <p:sp>
        <p:nvSpPr>
          <p:cNvPr id="9" name="Google Shape;536;p26">
            <a:extLst>
              <a:ext uri="{FF2B5EF4-FFF2-40B4-BE49-F238E27FC236}">
                <a16:creationId xmlns:a16="http://schemas.microsoft.com/office/drawing/2014/main" id="{D3D68378-30D1-B9BB-75A4-5BCCBA929626}"/>
              </a:ext>
            </a:extLst>
          </p:cNvPr>
          <p:cNvSpPr/>
          <p:nvPr/>
        </p:nvSpPr>
        <p:spPr>
          <a:xfrm>
            <a:off x="8112058" y="1224055"/>
            <a:ext cx="2431961" cy="146950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Ahora no hacemos este llamado. Se invoca una vez menos la BD sin perder funcionalidad.</a:t>
            </a:r>
            <a:endParaRPr lang="es-CO" sz="1600" b="1" i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D1AE03-E4DF-DB00-7282-F4D6FBC6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80" y="1224055"/>
            <a:ext cx="5417070" cy="42458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D53DDB6-2446-2ECF-83AD-D7FF56F1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49" y="4589978"/>
            <a:ext cx="7396333" cy="2236986"/>
          </a:xfrm>
          <a:prstGeom prst="rect">
            <a:avLst/>
          </a:prstGeom>
        </p:spPr>
      </p:pic>
      <p:cxnSp>
        <p:nvCxnSpPr>
          <p:cNvPr id="10" name="Google Shape;537;p26">
            <a:extLst>
              <a:ext uri="{FF2B5EF4-FFF2-40B4-BE49-F238E27FC236}">
                <a16:creationId xmlns:a16="http://schemas.microsoft.com/office/drawing/2014/main" id="{881189F4-8659-1C9B-0E33-56F6903545C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587397" y="2693556"/>
            <a:ext cx="740642" cy="3101744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4798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52FBA-ED19-117D-39E8-D74201A0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cambió?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C79252-636C-2010-654E-79D9A952FB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01B40FC-9863-DD02-5697-E9DA1132A082}"/>
              </a:ext>
            </a:extLst>
          </p:cNvPr>
          <p:cNvSpPr/>
          <p:nvPr/>
        </p:nvSpPr>
        <p:spPr>
          <a:xfrm>
            <a:off x="1114626" y="974091"/>
            <a:ext cx="1924735" cy="49992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Versión Anterior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D67EC9B-D239-3BE7-C6AF-00FABF542000}"/>
              </a:ext>
            </a:extLst>
          </p:cNvPr>
          <p:cNvSpPr/>
          <p:nvPr/>
        </p:nvSpPr>
        <p:spPr>
          <a:xfrm>
            <a:off x="9910592" y="4663357"/>
            <a:ext cx="1924735" cy="49992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Versión Nueva</a:t>
            </a:r>
            <a:endParaRPr lang="es-CO" dirty="0"/>
          </a:p>
        </p:txBody>
      </p:sp>
      <p:sp>
        <p:nvSpPr>
          <p:cNvPr id="9" name="Google Shape;536;p26">
            <a:extLst>
              <a:ext uri="{FF2B5EF4-FFF2-40B4-BE49-F238E27FC236}">
                <a16:creationId xmlns:a16="http://schemas.microsoft.com/office/drawing/2014/main" id="{D3D68378-30D1-B9BB-75A4-5BCCBA929626}"/>
              </a:ext>
            </a:extLst>
          </p:cNvPr>
          <p:cNvSpPr/>
          <p:nvPr/>
        </p:nvSpPr>
        <p:spPr>
          <a:xfrm>
            <a:off x="8252637" y="974091"/>
            <a:ext cx="3461589" cy="173638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Dar un nombre relacionado deja la relación reverse entre </a:t>
            </a:r>
            <a:r>
              <a:rPr lang="es-CO" sz="1600" b="1" dirty="0" err="1">
                <a:solidFill>
                  <a:schemeClr val="bg1"/>
                </a:solidFill>
              </a:rPr>
              <a:t>Product</a:t>
            </a:r>
            <a:r>
              <a:rPr lang="es-CO" sz="1600" b="1" dirty="0">
                <a:solidFill>
                  <a:schemeClr val="bg1"/>
                </a:solidFill>
              </a:rPr>
              <a:t> y </a:t>
            </a:r>
            <a:r>
              <a:rPr lang="es-CO" sz="1600" b="1" dirty="0" err="1">
                <a:solidFill>
                  <a:schemeClr val="bg1"/>
                </a:solidFill>
              </a:rPr>
              <a:t>Comment</a:t>
            </a:r>
            <a:r>
              <a:rPr lang="es-CO" sz="1600" b="1" dirty="0">
                <a:solidFill>
                  <a:schemeClr val="bg1"/>
                </a:solidFill>
              </a:rPr>
              <a:t> explicita, haciendo más fácil para Django  relacionar cada comentario con un producto..</a:t>
            </a:r>
            <a:endParaRPr lang="es-CO" sz="1600" b="1" i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578555-5E12-D1E5-2478-44918144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91" y="1566497"/>
            <a:ext cx="5677392" cy="29872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68452B2-6BD2-6048-E7FA-D2A97936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822" y="5505834"/>
            <a:ext cx="8231021" cy="1130097"/>
          </a:xfrm>
          <a:prstGeom prst="rect">
            <a:avLst/>
          </a:prstGeom>
        </p:spPr>
      </p:pic>
      <p:cxnSp>
        <p:nvCxnSpPr>
          <p:cNvPr id="10" name="Google Shape;537;p26">
            <a:extLst>
              <a:ext uri="{FF2B5EF4-FFF2-40B4-BE49-F238E27FC236}">
                <a16:creationId xmlns:a16="http://schemas.microsoft.com/office/drawing/2014/main" id="{881189F4-8659-1C9B-0E33-56F6903545C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727976" y="2710472"/>
            <a:ext cx="1255456" cy="3101744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536;p26">
            <a:extLst>
              <a:ext uri="{FF2B5EF4-FFF2-40B4-BE49-F238E27FC236}">
                <a16:creationId xmlns:a16="http://schemas.microsoft.com/office/drawing/2014/main" id="{90DE495B-1D8B-3388-C4F6-1694DF7C63F3}"/>
              </a:ext>
            </a:extLst>
          </p:cNvPr>
          <p:cNvSpPr/>
          <p:nvPr/>
        </p:nvSpPr>
        <p:spPr>
          <a:xfrm>
            <a:off x="143015" y="5291503"/>
            <a:ext cx="3461589" cy="1460596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Recuerde que al hacer modificaciones al modelo deben correr </a:t>
            </a:r>
            <a:r>
              <a:rPr lang="es-CO" sz="1600" b="1" dirty="0" err="1">
                <a:solidFill>
                  <a:schemeClr val="bg1"/>
                </a:solidFill>
              </a:rPr>
              <a:t>makemigrations</a:t>
            </a:r>
            <a:r>
              <a:rPr lang="es-CO" sz="1600" b="1" dirty="0">
                <a:solidFill>
                  <a:schemeClr val="bg1"/>
                </a:solidFill>
              </a:rPr>
              <a:t> y </a:t>
            </a:r>
            <a:r>
              <a:rPr lang="es-CO" sz="1600" b="1" dirty="0" err="1">
                <a:solidFill>
                  <a:schemeClr val="bg1"/>
                </a:solidFill>
              </a:rPr>
              <a:t>migrate</a:t>
            </a:r>
            <a:r>
              <a:rPr lang="es-CO" sz="1600" b="1" dirty="0">
                <a:solidFill>
                  <a:schemeClr val="bg1"/>
                </a:solidFill>
              </a:rPr>
              <a:t> antes de ejecutar el servidor para que se guarden los cambios en el modelo.</a:t>
            </a:r>
            <a:endParaRPr lang="es-CO" sz="1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1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96194D-749D-463F-7065-6E3E5B6A05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F8A1914-617A-45C5-6EA3-DE24BB41B873}"/>
              </a:ext>
            </a:extLst>
          </p:cNvPr>
          <p:cNvSpPr/>
          <p:nvPr/>
        </p:nvSpPr>
        <p:spPr>
          <a:xfrm>
            <a:off x="5571713" y="4842301"/>
            <a:ext cx="2829470" cy="10405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1 </a:t>
            </a:r>
            <a:r>
              <a:rPr lang="es-CO" b="1" dirty="0" err="1"/>
              <a:t>query</a:t>
            </a:r>
            <a:r>
              <a:rPr lang="es-CO" b="1" dirty="0"/>
              <a:t> a la BD, para cargar 1 productos con sus comentarios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B858C1-5882-291C-E291-9A8EC80C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61" y="1695817"/>
            <a:ext cx="10211521" cy="24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F8B38B3-3FC0-4696-8DFA-07A7A9690A4F}"/>
</file>

<file path=customXml/itemProps2.xml><?xml version="1.0" encoding="utf-8"?>
<ds:datastoreItem xmlns:ds="http://schemas.openxmlformats.org/officeDocument/2006/customXml" ds:itemID="{BD59175E-C2AD-402B-87D4-9342A46AB5E6}"/>
</file>

<file path=customXml/itemProps3.xml><?xml version="1.0" encoding="utf-8"?>
<ds:datastoreItem xmlns:ds="http://schemas.openxmlformats.org/officeDocument/2006/customXml" ds:itemID="{DC55B5B9-95B3-440F-B82A-3C956B18334F}"/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16674</TotalTime>
  <Words>2767</Words>
  <Application>Microsoft Office PowerPoint</Application>
  <PresentationFormat>Panorámica</PresentationFormat>
  <Paragraphs>592</Paragraphs>
  <Slides>56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2" baseType="lpstr">
      <vt:lpstr>Abadi Extra Light</vt:lpstr>
      <vt:lpstr>Arial</vt:lpstr>
      <vt:lpstr>Calibri</vt:lpstr>
      <vt:lpstr>Calibri Light</vt:lpstr>
      <vt:lpstr>Segoe UI</vt:lpstr>
      <vt:lpstr>Modelo centrado en el estudiante</vt:lpstr>
      <vt:lpstr>Presentación de PowerPoint</vt:lpstr>
      <vt:lpstr>De la clase anterior…</vt:lpstr>
      <vt:lpstr>Agenda</vt:lpstr>
      <vt:lpstr>Analicemos el siguiente código</vt:lpstr>
      <vt:lpstr>Crear una unidad de prueba (Test Unit)</vt:lpstr>
      <vt:lpstr>Presentación de PowerPoint</vt:lpstr>
      <vt:lpstr>¿Qué cambió?</vt:lpstr>
      <vt:lpstr>¿Qué cambió?</vt:lpstr>
      <vt:lpstr>Presentación de PowerPoint</vt:lpstr>
      <vt:lpstr>Lazy vs eager loading</vt:lpstr>
      <vt:lpstr>Lazy vs eager loading</vt:lpstr>
      <vt:lpstr>Presentación de PowerPoint</vt:lpstr>
      <vt:lpstr>Django – Databases</vt:lpstr>
      <vt:lpstr>helloworld_project/settings.py</vt:lpstr>
      <vt:lpstr>Migrations</vt:lpstr>
      <vt:lpstr>Migrations</vt:lpstr>
      <vt:lpstr>Presentación de PowerPoint</vt:lpstr>
      <vt:lpstr>Agenda</vt:lpstr>
      <vt:lpstr>Seeding</vt:lpstr>
      <vt:lpstr>DatabaseSeeder</vt:lpstr>
      <vt:lpstr>Factories</vt:lpstr>
      <vt:lpstr>Fakers</vt:lpstr>
      <vt:lpstr>Fakers</vt:lpstr>
      <vt:lpstr>Agenda</vt:lpstr>
      <vt:lpstr>Django - Models</vt:lpstr>
      <vt:lpstr>Modelo producto</vt:lpstr>
      <vt:lpstr>Modelo producto</vt:lpstr>
      <vt:lpstr>Template mostrar un producto</vt:lpstr>
      <vt:lpstr>Listar productos</vt:lpstr>
      <vt:lpstr>Listar un producto</vt:lpstr>
      <vt:lpstr>Creación (inserción) de un producto</vt:lpstr>
      <vt:lpstr>Agenda</vt:lpstr>
      <vt:lpstr>Relaciones</vt:lpstr>
      <vt:lpstr>ForeignKey – One To Many</vt:lpstr>
      <vt:lpstr>ForeignKey - One To Many (inverse)</vt:lpstr>
      <vt:lpstr>Template con relaciones</vt:lpstr>
      <vt:lpstr>Arquitectura MVC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Ejercicio</vt:lpstr>
      <vt:lpstr>Taller 01 – calificable GRUPO MIERCOLES </vt:lpstr>
      <vt:lpstr>Taller 01 – calificable GRUPO VIERNES </vt:lpstr>
      <vt:lpstr>Recapitulemos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Nicolas Ramirez Velez</cp:lastModifiedBy>
  <cp:revision>536</cp:revision>
  <dcterms:created xsi:type="dcterms:W3CDTF">2019-04-28T13:56:44Z</dcterms:created>
  <dcterms:modified xsi:type="dcterms:W3CDTF">2024-08-21T14:23:50Z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</Properties>
</file>